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Pacifico"/>
      <p:regular r:id="rId52"/>
    </p:embeddedFont>
    <p:embeddedFont>
      <p:font typeface="Roboto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Mono-regular.fntdata"/><Relationship Id="rId52" Type="http://schemas.openxmlformats.org/officeDocument/2006/relationships/font" Target="fonts/Pacifico-regular.fntdata"/><Relationship Id="rId11" Type="http://schemas.openxmlformats.org/officeDocument/2006/relationships/slide" Target="slides/slide6.xml"/><Relationship Id="rId55" Type="http://schemas.openxmlformats.org/officeDocument/2006/relationships/font" Target="fonts/RobotoMono-italic.fntdata"/><Relationship Id="rId10" Type="http://schemas.openxmlformats.org/officeDocument/2006/relationships/slide" Target="slides/slide5.xml"/><Relationship Id="rId54"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f1273643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f1273643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da760a1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da760a1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da760a1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da760a1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f1273643a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f1273643a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f1273643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f1273643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f1273643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f1273643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da760a1c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da760a1c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da760a1c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da760a1c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f1273643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f1273643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da760a1c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da760a1c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f127364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f127364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f1273643a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f1273643a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f1273643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f1273643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da760a1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da760a1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f1273643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f1273643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1273643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1273643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da760a1c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da760a1c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da760a1c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da760a1c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f1273643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f1273643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f1273643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f1273643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052381d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052381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f1273643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f1273643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1273643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f1273643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1273643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f1273643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f1273643a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f1273643a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f1273643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f1273643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1273643a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1273643a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1273643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1273643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f1273643a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f1273643a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f1273643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f1273643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f1273643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f1273643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f1273643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f1273643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f1273643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f1273643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f1273643a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f1273643a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f1273643a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f1273643a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f1273643a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f1273643a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f1273643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f1273643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f1273643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f1273643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f1273643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f1273643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f1273643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f1273643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f1273643a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f1273643a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1601" y="1597821"/>
            <a:ext cx="70866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2057400" y="2914650"/>
            <a:ext cx="5715000" cy="1314600"/>
          </a:xfrm>
          <a:prstGeom prst="rect">
            <a:avLst/>
          </a:prstGeom>
          <a:noFill/>
          <a:ln>
            <a:noFill/>
          </a:ln>
        </p:spPr>
        <p:txBody>
          <a:bodyPr anchorCtr="0" anchor="t" bIns="34275" lIns="68575" spcFirstLastPara="1" rIns="68575" wrap="square" tIns="34275">
            <a:normAutofit/>
          </a:bodyPr>
          <a:lstStyle>
            <a:lvl1pPr lvl="0" algn="ctr">
              <a:spcBef>
                <a:spcPts val="400"/>
              </a:spcBef>
              <a:spcAft>
                <a:spcPts val="0"/>
              </a:spcAft>
              <a:buClr>
                <a:srgbClr val="002060"/>
              </a:buClr>
              <a:buSzPts val="2200"/>
              <a:buNone/>
              <a:defRPr>
                <a:solidFill>
                  <a:srgbClr val="002060"/>
                </a:solidFill>
              </a:defRPr>
            </a:lvl1pPr>
            <a:lvl2pPr lvl="1" algn="ctr">
              <a:spcBef>
                <a:spcPts val="400"/>
              </a:spcBef>
              <a:spcAft>
                <a:spcPts val="0"/>
              </a:spcAft>
              <a:buClr>
                <a:srgbClr val="888888"/>
              </a:buClr>
              <a:buSzPts val="1900"/>
              <a:buNone/>
              <a:defRPr>
                <a:solidFill>
                  <a:srgbClr val="888888"/>
                </a:solidFill>
              </a:defRPr>
            </a:lvl2pPr>
            <a:lvl3pPr lvl="2" algn="ctr">
              <a:spcBef>
                <a:spcPts val="300"/>
              </a:spcBef>
              <a:spcAft>
                <a:spcPts val="0"/>
              </a:spcAft>
              <a:buClr>
                <a:srgbClr val="888888"/>
              </a:buClr>
              <a:buSzPts val="1600"/>
              <a:buNone/>
              <a:defRPr>
                <a:solidFill>
                  <a:srgbClr val="888888"/>
                </a:solidFill>
              </a:defRPr>
            </a:lvl3pPr>
            <a:lvl4pPr lvl="3" algn="ctr">
              <a:spcBef>
                <a:spcPts val="300"/>
              </a:spcBef>
              <a:spcAft>
                <a:spcPts val="0"/>
              </a:spcAft>
              <a:buClr>
                <a:srgbClr val="888888"/>
              </a:buClr>
              <a:buSzPts val="1400"/>
              <a:buNone/>
              <a:defRPr>
                <a:solidFill>
                  <a:srgbClr val="888888"/>
                </a:solidFill>
              </a:defRPr>
            </a:lvl4pPr>
            <a:lvl5pPr lvl="4" algn="ctr">
              <a:spcBef>
                <a:spcPts val="300"/>
              </a:spcBef>
              <a:spcAft>
                <a:spcPts val="0"/>
              </a:spcAft>
              <a:buClr>
                <a:srgbClr val="888888"/>
              </a:buClr>
              <a:buSzPts val="1400"/>
              <a:buNone/>
              <a:defRPr>
                <a:solidFill>
                  <a:srgbClr val="888888"/>
                </a:solidFill>
              </a:defRPr>
            </a:lvl5pPr>
            <a:lvl6pPr lvl="5" algn="ctr">
              <a:spcBef>
                <a:spcPts val="300"/>
              </a:spcBef>
              <a:spcAft>
                <a:spcPts val="0"/>
              </a:spcAft>
              <a:buClr>
                <a:srgbClr val="888888"/>
              </a:buClr>
              <a:buSzPts val="1400"/>
              <a:buNone/>
              <a:defRPr>
                <a:solidFill>
                  <a:srgbClr val="888888"/>
                </a:solidFill>
              </a:defRPr>
            </a:lvl6pPr>
            <a:lvl7pPr lvl="6" algn="ctr">
              <a:spcBef>
                <a:spcPts val="300"/>
              </a:spcBef>
              <a:spcAft>
                <a:spcPts val="0"/>
              </a:spcAft>
              <a:buClr>
                <a:srgbClr val="888888"/>
              </a:buClr>
              <a:buSzPts val="1400"/>
              <a:buNone/>
              <a:defRPr>
                <a:solidFill>
                  <a:srgbClr val="888888"/>
                </a:solidFill>
              </a:defRPr>
            </a:lvl7pPr>
            <a:lvl8pPr lvl="7" algn="ctr">
              <a:spcBef>
                <a:spcPts val="300"/>
              </a:spcBef>
              <a:spcAft>
                <a:spcPts val="0"/>
              </a:spcAft>
              <a:buClr>
                <a:srgbClr val="888888"/>
              </a:buClr>
              <a:buSzPts val="1400"/>
              <a:buNone/>
              <a:defRPr>
                <a:solidFill>
                  <a:srgbClr val="888888"/>
                </a:solidFill>
              </a:defRPr>
            </a:lvl8pPr>
            <a:lvl9pPr lvl="8" algn="ctr">
              <a:spcBef>
                <a:spcPts val="300"/>
              </a:spcBef>
              <a:spcAft>
                <a:spcPts val="0"/>
              </a:spcAft>
              <a:buClr>
                <a:srgbClr val="888888"/>
              </a:buClr>
              <a:buSzPts val="1400"/>
              <a:buNone/>
              <a:defRPr>
                <a:solidFill>
                  <a:srgbClr val="888888"/>
                </a:solidFill>
              </a:defRPr>
            </a:lvl9pPr>
          </a:lstStyle>
          <a:p/>
        </p:txBody>
      </p:sp>
      <p:sp>
        <p:nvSpPr>
          <p:cNvPr id="14" name="Google Shape;14;p2"/>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1" sz="11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1100" u="none" cap="none" strike="noStrike">
                <a:solidFill>
                  <a:srgbClr val="002060"/>
                </a:solidFill>
                <a:latin typeface="Arial"/>
                <a:ea typeface="Arial"/>
                <a:cs typeface="Arial"/>
                <a:sym typeface="Arial"/>
              </a:defRPr>
            </a:lvl1pPr>
            <a:lvl2pPr indent="0" lvl="1" marL="0" algn="r">
              <a:spcBef>
                <a:spcPts val="0"/>
              </a:spcBef>
              <a:spcAft>
                <a:spcPts val="0"/>
              </a:spcAft>
              <a:buNone/>
              <a:defRPr b="0" i="0" sz="1100" u="none" cap="none" strike="noStrike">
                <a:solidFill>
                  <a:srgbClr val="002060"/>
                </a:solidFill>
                <a:latin typeface="Arial"/>
                <a:ea typeface="Arial"/>
                <a:cs typeface="Arial"/>
                <a:sym typeface="Arial"/>
              </a:defRPr>
            </a:lvl2pPr>
            <a:lvl3pPr indent="0" lvl="2" marL="0" algn="r">
              <a:spcBef>
                <a:spcPts val="0"/>
              </a:spcBef>
              <a:spcAft>
                <a:spcPts val="0"/>
              </a:spcAft>
              <a:buNone/>
              <a:defRPr b="0" i="0" sz="1100" u="none" cap="none" strike="noStrike">
                <a:solidFill>
                  <a:srgbClr val="002060"/>
                </a:solidFill>
                <a:latin typeface="Arial"/>
                <a:ea typeface="Arial"/>
                <a:cs typeface="Arial"/>
                <a:sym typeface="Arial"/>
              </a:defRPr>
            </a:lvl3pPr>
            <a:lvl4pPr indent="0" lvl="3" marL="0" algn="r">
              <a:spcBef>
                <a:spcPts val="0"/>
              </a:spcBef>
              <a:spcAft>
                <a:spcPts val="0"/>
              </a:spcAft>
              <a:buNone/>
              <a:defRPr b="0" i="0" sz="1100" u="none" cap="none" strike="noStrike">
                <a:solidFill>
                  <a:srgbClr val="002060"/>
                </a:solidFill>
                <a:latin typeface="Arial"/>
                <a:ea typeface="Arial"/>
                <a:cs typeface="Arial"/>
                <a:sym typeface="Arial"/>
              </a:defRPr>
            </a:lvl4pPr>
            <a:lvl5pPr indent="0" lvl="4" marL="0" algn="r">
              <a:spcBef>
                <a:spcPts val="0"/>
              </a:spcBef>
              <a:spcAft>
                <a:spcPts val="0"/>
              </a:spcAft>
              <a:buNone/>
              <a:defRPr b="0" i="0" sz="1100" u="none" cap="none" strike="noStrike">
                <a:solidFill>
                  <a:srgbClr val="002060"/>
                </a:solidFill>
                <a:latin typeface="Arial"/>
                <a:ea typeface="Arial"/>
                <a:cs typeface="Arial"/>
                <a:sym typeface="Arial"/>
              </a:defRPr>
            </a:lvl5pPr>
            <a:lvl6pPr indent="0" lvl="5" marL="0" algn="r">
              <a:spcBef>
                <a:spcPts val="0"/>
              </a:spcBef>
              <a:spcAft>
                <a:spcPts val="0"/>
              </a:spcAft>
              <a:buNone/>
              <a:defRPr b="0" i="0" sz="1100" u="none" cap="none" strike="noStrike">
                <a:solidFill>
                  <a:srgbClr val="002060"/>
                </a:solidFill>
                <a:latin typeface="Arial"/>
                <a:ea typeface="Arial"/>
                <a:cs typeface="Arial"/>
                <a:sym typeface="Arial"/>
              </a:defRPr>
            </a:lvl6pPr>
            <a:lvl7pPr indent="0" lvl="6" marL="0" algn="r">
              <a:spcBef>
                <a:spcPts val="0"/>
              </a:spcBef>
              <a:spcAft>
                <a:spcPts val="0"/>
              </a:spcAft>
              <a:buNone/>
              <a:defRPr b="0" i="0" sz="1100" u="none" cap="none" strike="noStrike">
                <a:solidFill>
                  <a:srgbClr val="002060"/>
                </a:solidFill>
                <a:latin typeface="Arial"/>
                <a:ea typeface="Arial"/>
                <a:cs typeface="Arial"/>
                <a:sym typeface="Arial"/>
              </a:defRPr>
            </a:lvl7pPr>
            <a:lvl8pPr indent="0" lvl="7" marL="0" algn="r">
              <a:spcBef>
                <a:spcPts val="0"/>
              </a:spcBef>
              <a:spcAft>
                <a:spcPts val="0"/>
              </a:spcAft>
              <a:buNone/>
              <a:defRPr b="0" i="0" sz="1100" u="none" cap="none" strike="noStrike">
                <a:solidFill>
                  <a:srgbClr val="002060"/>
                </a:solidFill>
                <a:latin typeface="Arial"/>
                <a:ea typeface="Arial"/>
                <a:cs typeface="Arial"/>
                <a:sym typeface="Arial"/>
              </a:defRPr>
            </a:lvl8pPr>
            <a:lvl9pPr indent="0" lvl="8" marL="0" algn="r">
              <a:spcBef>
                <a:spcPts val="0"/>
              </a:spcBef>
              <a:spcAft>
                <a:spcPts val="0"/>
              </a:spcAft>
              <a:buNone/>
              <a:defRPr b="0" i="0" sz="1100" u="none" cap="none" strike="noStrike">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3"/>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 name="Google Shape;19;p3"/>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1371600" y="3305177"/>
            <a:ext cx="71232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2700"/>
              <a:buFont typeface="Calibri"/>
              <a:buNone/>
              <a:defRPr b="1" sz="27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4"/>
          <p:cNvSpPr txBox="1"/>
          <p:nvPr>
            <p:ph idx="1" type="body"/>
          </p:nvPr>
        </p:nvSpPr>
        <p:spPr>
          <a:xfrm>
            <a:off x="1371600" y="2180035"/>
            <a:ext cx="71232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400"/>
              <a:buNone/>
              <a:defRPr sz="1400">
                <a:solidFill>
                  <a:srgbClr val="888888"/>
                </a:solidFill>
              </a:defRPr>
            </a:lvl1pPr>
            <a:lvl2pPr indent="-228600" lvl="1" marL="914400" algn="l">
              <a:spcBef>
                <a:spcPts val="200"/>
              </a:spcBef>
              <a:spcAft>
                <a:spcPts val="0"/>
              </a:spcAft>
              <a:buClr>
                <a:srgbClr val="888888"/>
              </a:buClr>
              <a:buSzPts val="1200"/>
              <a:buNone/>
              <a:defRPr sz="1200">
                <a:solidFill>
                  <a:srgbClr val="888888"/>
                </a:solidFill>
              </a:defRPr>
            </a:lvl2pPr>
            <a:lvl3pPr indent="-228600" lvl="2" marL="1371600" algn="l">
              <a:spcBef>
                <a:spcPts val="200"/>
              </a:spcBef>
              <a:spcAft>
                <a:spcPts val="0"/>
              </a:spcAft>
              <a:buClr>
                <a:srgbClr val="888888"/>
              </a:buClr>
              <a:buSzPts val="1100"/>
              <a:buNone/>
              <a:defRPr sz="1100">
                <a:solidFill>
                  <a:srgbClr val="888888"/>
                </a:solidFill>
              </a:defRPr>
            </a:lvl3pPr>
            <a:lvl4pPr indent="-228600" lvl="3" marL="1828800" algn="l">
              <a:spcBef>
                <a:spcPts val="200"/>
              </a:spcBef>
              <a:spcAft>
                <a:spcPts val="0"/>
              </a:spcAft>
              <a:buClr>
                <a:srgbClr val="888888"/>
              </a:buClr>
              <a:buSzPts val="900"/>
              <a:buNone/>
              <a:defRPr sz="900">
                <a:solidFill>
                  <a:srgbClr val="888888"/>
                </a:solidFill>
              </a:defRPr>
            </a:lvl4pPr>
            <a:lvl5pPr indent="-228600" lvl="4" marL="2286000" algn="l">
              <a:spcBef>
                <a:spcPts val="200"/>
              </a:spcBef>
              <a:spcAft>
                <a:spcPts val="0"/>
              </a:spcAft>
              <a:buClr>
                <a:srgbClr val="888888"/>
              </a:buClr>
              <a:buSzPts val="900"/>
              <a:buNone/>
              <a:defRPr sz="900">
                <a:solidFill>
                  <a:srgbClr val="888888"/>
                </a:solidFill>
              </a:defRPr>
            </a:lvl5pPr>
            <a:lvl6pPr indent="-228600" lvl="5" marL="2743200" algn="l">
              <a:spcBef>
                <a:spcPts val="200"/>
              </a:spcBef>
              <a:spcAft>
                <a:spcPts val="0"/>
              </a:spcAft>
              <a:buClr>
                <a:srgbClr val="888888"/>
              </a:buClr>
              <a:buSzPts val="900"/>
              <a:buNone/>
              <a:defRPr sz="900">
                <a:solidFill>
                  <a:srgbClr val="888888"/>
                </a:solidFill>
              </a:defRPr>
            </a:lvl6pPr>
            <a:lvl7pPr indent="-228600" lvl="6" marL="3200400" algn="l">
              <a:spcBef>
                <a:spcPts val="200"/>
              </a:spcBef>
              <a:spcAft>
                <a:spcPts val="0"/>
              </a:spcAft>
              <a:buClr>
                <a:srgbClr val="888888"/>
              </a:buClr>
              <a:buSzPts val="900"/>
              <a:buNone/>
              <a:defRPr sz="900">
                <a:solidFill>
                  <a:srgbClr val="888888"/>
                </a:solidFill>
              </a:defRPr>
            </a:lvl7pPr>
            <a:lvl8pPr indent="-228600" lvl="7" marL="3657600" algn="l">
              <a:spcBef>
                <a:spcPts val="200"/>
              </a:spcBef>
              <a:spcAft>
                <a:spcPts val="0"/>
              </a:spcAft>
              <a:buClr>
                <a:srgbClr val="888888"/>
              </a:buClr>
              <a:buSzPts val="900"/>
              <a:buNone/>
              <a:defRPr sz="900">
                <a:solidFill>
                  <a:srgbClr val="888888"/>
                </a:solidFill>
              </a:defRPr>
            </a:lvl8pPr>
            <a:lvl9pPr indent="-228600" lvl="8" marL="4114800" algn="l">
              <a:spcBef>
                <a:spcPts val="200"/>
              </a:spcBef>
              <a:spcAft>
                <a:spcPts val="0"/>
              </a:spcAft>
              <a:buClr>
                <a:srgbClr val="888888"/>
              </a:buClr>
              <a:buSzPts val="900"/>
              <a:buNone/>
              <a:defRPr sz="900">
                <a:solidFill>
                  <a:srgbClr val="888888"/>
                </a:solidFill>
              </a:defRPr>
            </a:lvl9pPr>
          </a:lstStyle>
          <a:p/>
        </p:txBody>
      </p:sp>
      <p:sp>
        <p:nvSpPr>
          <p:cNvPr id="23" name="Google Shape;23;p4"/>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0" sz="1400" u="none" cap="none" strike="noStrike">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p:nvPr/>
        </p:nvSpPr>
        <p:spPr>
          <a:xfrm>
            <a:off x="2836046" y="2433250"/>
            <a:ext cx="2366400" cy="25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1200" u="none" cap="none" strike="noStrike">
                <a:solidFill>
                  <a:schemeClr val="dk1"/>
                </a:solidFill>
                <a:latin typeface="Arial"/>
                <a:ea typeface="Arial"/>
                <a:cs typeface="Arial"/>
                <a:sym typeface="Arial"/>
              </a:rPr>
              <a:t>1022- Unit 5 - Instructor: S. Vincent</a:t>
            </a:r>
            <a:endParaRPr sz="1100"/>
          </a:p>
        </p:txBody>
      </p:sp>
      <p:sp>
        <p:nvSpPr>
          <p:cNvPr id="26" name="Google Shape;26;p4"/>
          <p:cNvSpPr txBox="1"/>
          <p:nvPr/>
        </p:nvSpPr>
        <p:spPr>
          <a:xfrm>
            <a:off x="3025346"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lang="en" sz="1400" u="none">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b="1">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 type="body"/>
          </p:nvPr>
        </p:nvSpPr>
        <p:spPr>
          <a:xfrm>
            <a:off x="914400" y="1200152"/>
            <a:ext cx="35814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0" name="Google Shape;30;p5"/>
          <p:cNvSpPr txBox="1"/>
          <p:nvPr>
            <p:ph idx="2" type="body"/>
          </p:nvPr>
        </p:nvSpPr>
        <p:spPr>
          <a:xfrm>
            <a:off x="4648200" y="1200152"/>
            <a:ext cx="4038600" cy="3394500"/>
          </a:xfrm>
          <a:prstGeom prst="rect">
            <a:avLst/>
          </a:prstGeom>
          <a:noFill/>
          <a:ln>
            <a:noFill/>
          </a:ln>
        </p:spPr>
        <p:txBody>
          <a:bodyPr anchorCtr="0" anchor="t" bIns="34275" lIns="68575" spcFirstLastPara="1" rIns="68575" wrap="square" tIns="34275">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1" name="Google Shape;31;p5"/>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2" name="Google Shape;32;p5"/>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 name="Google Shape;36;p6"/>
          <p:cNvSpPr txBox="1"/>
          <p:nvPr>
            <p:ph idx="1" type="body"/>
          </p:nvPr>
        </p:nvSpPr>
        <p:spPr>
          <a:xfrm>
            <a:off x="914401" y="1151335"/>
            <a:ext cx="3582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7" name="Google Shape;37;p6"/>
          <p:cNvSpPr txBox="1"/>
          <p:nvPr>
            <p:ph idx="2" type="body"/>
          </p:nvPr>
        </p:nvSpPr>
        <p:spPr>
          <a:xfrm>
            <a:off x="914401" y="1631156"/>
            <a:ext cx="3582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38" name="Google Shape;38;p6"/>
          <p:cNvSpPr txBox="1"/>
          <p:nvPr>
            <p:ph idx="3" type="body"/>
          </p:nvPr>
        </p:nvSpPr>
        <p:spPr>
          <a:xfrm>
            <a:off x="4645025" y="1151335"/>
            <a:ext cx="4041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002060"/>
              </a:buClr>
              <a:buSzPts val="1600"/>
              <a:buNone/>
              <a:defRPr b="1" sz="1600">
                <a:solidFill>
                  <a:srgbClr val="002060"/>
                </a:solidFill>
              </a:defRPr>
            </a:lvl1pPr>
            <a:lvl2pPr indent="-228600" lvl="1" marL="914400" algn="l">
              <a:spcBef>
                <a:spcPts val="300"/>
              </a:spcBef>
              <a:spcAft>
                <a:spcPts val="0"/>
              </a:spcAft>
              <a:buClr>
                <a:schemeClr val="dk1"/>
              </a:buClr>
              <a:buSzPts val="1400"/>
              <a:buNone/>
              <a:defRPr b="1" sz="1400"/>
            </a:lvl2pPr>
            <a:lvl3pPr indent="-228600" lvl="2" marL="1371600" algn="l">
              <a:spcBef>
                <a:spcPts val="200"/>
              </a:spcBef>
              <a:spcAft>
                <a:spcPts val="0"/>
              </a:spcAft>
              <a:buClr>
                <a:schemeClr val="dk1"/>
              </a:buClr>
              <a:buSzPts val="1200"/>
              <a:buNone/>
              <a:defRPr b="1" sz="1200"/>
            </a:lvl3pPr>
            <a:lvl4pPr indent="-228600" lvl="3" marL="1828800" algn="l">
              <a:spcBef>
                <a:spcPts val="200"/>
              </a:spcBef>
              <a:spcAft>
                <a:spcPts val="0"/>
              </a:spcAft>
              <a:buClr>
                <a:schemeClr val="dk1"/>
              </a:buClr>
              <a:buSzPts val="1100"/>
              <a:buNone/>
              <a:defRPr b="1" sz="1100"/>
            </a:lvl4pPr>
            <a:lvl5pPr indent="-228600" lvl="4" marL="2286000" algn="l">
              <a:spcBef>
                <a:spcPts val="200"/>
              </a:spcBef>
              <a:spcAft>
                <a:spcPts val="0"/>
              </a:spcAft>
              <a:buClr>
                <a:schemeClr val="dk1"/>
              </a:buClr>
              <a:buSzPts val="1100"/>
              <a:buNone/>
              <a:defRPr b="1" sz="1100"/>
            </a:lvl5pPr>
            <a:lvl6pPr indent="-228600" lvl="5" marL="2743200" algn="l">
              <a:spcBef>
                <a:spcPts val="200"/>
              </a:spcBef>
              <a:spcAft>
                <a:spcPts val="0"/>
              </a:spcAft>
              <a:buClr>
                <a:schemeClr val="dk1"/>
              </a:buClr>
              <a:buSzPts val="1100"/>
              <a:buNone/>
              <a:defRPr b="1" sz="1100"/>
            </a:lvl6pPr>
            <a:lvl7pPr indent="-228600" lvl="6" marL="3200400" algn="l">
              <a:spcBef>
                <a:spcPts val="200"/>
              </a:spcBef>
              <a:spcAft>
                <a:spcPts val="0"/>
              </a:spcAft>
              <a:buClr>
                <a:schemeClr val="dk1"/>
              </a:buClr>
              <a:buSzPts val="1100"/>
              <a:buNone/>
              <a:defRPr b="1" sz="1100"/>
            </a:lvl7pPr>
            <a:lvl8pPr indent="-228600" lvl="7" marL="3657600" algn="l">
              <a:spcBef>
                <a:spcPts val="200"/>
              </a:spcBef>
              <a:spcAft>
                <a:spcPts val="0"/>
              </a:spcAft>
              <a:buClr>
                <a:schemeClr val="dk1"/>
              </a:buClr>
              <a:buSzPts val="1100"/>
              <a:buNone/>
              <a:defRPr b="1" sz="1100"/>
            </a:lvl8pPr>
            <a:lvl9pPr indent="-228600" lvl="8" marL="4114800" algn="l">
              <a:spcBef>
                <a:spcPts val="200"/>
              </a:spcBef>
              <a:spcAft>
                <a:spcPts val="0"/>
              </a:spcAft>
              <a:buClr>
                <a:schemeClr val="dk1"/>
              </a:buClr>
              <a:buSzPts val="1100"/>
              <a:buNone/>
              <a:defRPr b="1" sz="1100"/>
            </a:lvl9pPr>
          </a:lstStyle>
          <a:p/>
        </p:txBody>
      </p:sp>
      <p:sp>
        <p:nvSpPr>
          <p:cNvPr id="39" name="Google Shape;39;p6"/>
          <p:cNvSpPr txBox="1"/>
          <p:nvPr>
            <p:ph idx="4" type="body"/>
          </p:nvPr>
        </p:nvSpPr>
        <p:spPr>
          <a:xfrm>
            <a:off x="4645025" y="1631156"/>
            <a:ext cx="4041900" cy="2963400"/>
          </a:xfrm>
          <a:prstGeom prst="rect">
            <a:avLst/>
          </a:prstGeom>
          <a:noFill/>
          <a:ln>
            <a:noFill/>
          </a:ln>
        </p:spPr>
        <p:txBody>
          <a:bodyPr anchorCtr="0" anchor="t" bIns="34275" lIns="68575" spcFirstLastPara="1" rIns="68575" wrap="square" tIns="34275">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8450" lvl="3" marL="1828800" algn="l">
              <a:spcBef>
                <a:spcPts val="200"/>
              </a:spcBef>
              <a:spcAft>
                <a:spcPts val="0"/>
              </a:spcAft>
              <a:buClr>
                <a:schemeClr val="dk1"/>
              </a:buClr>
              <a:buSzPts val="1100"/>
              <a:buChar char="–"/>
              <a:defRPr sz="1100"/>
            </a:lvl4pPr>
            <a:lvl5pPr indent="-298450" lvl="4" marL="2286000" algn="l">
              <a:spcBef>
                <a:spcPts val="200"/>
              </a:spcBef>
              <a:spcAft>
                <a:spcPts val="0"/>
              </a:spcAft>
              <a:buClr>
                <a:schemeClr val="dk1"/>
              </a:buClr>
              <a:buSzPts val="1100"/>
              <a:buChar char="»"/>
              <a:defRPr sz="1100"/>
            </a:lvl5pPr>
            <a:lvl6pPr indent="-298450" lvl="5" marL="2743200" algn="l">
              <a:spcBef>
                <a:spcPts val="200"/>
              </a:spcBef>
              <a:spcAft>
                <a:spcPts val="0"/>
              </a:spcAft>
              <a:buClr>
                <a:schemeClr val="dk1"/>
              </a:buClr>
              <a:buSzPts val="1100"/>
              <a:buChar char="•"/>
              <a:defRPr sz="1100"/>
            </a:lvl6pPr>
            <a:lvl7pPr indent="-298450" lvl="6" marL="3200400" algn="l">
              <a:spcBef>
                <a:spcPts val="200"/>
              </a:spcBef>
              <a:spcAft>
                <a:spcPts val="0"/>
              </a:spcAft>
              <a:buClr>
                <a:schemeClr val="dk1"/>
              </a:buClr>
              <a:buSzPts val="1100"/>
              <a:buChar char="•"/>
              <a:defRPr sz="1100"/>
            </a:lvl7pPr>
            <a:lvl8pPr indent="-298450" lvl="7" marL="3657600" algn="l">
              <a:spcBef>
                <a:spcPts val="200"/>
              </a:spcBef>
              <a:spcAft>
                <a:spcPts val="0"/>
              </a:spcAft>
              <a:buClr>
                <a:schemeClr val="dk1"/>
              </a:buClr>
              <a:buSzPts val="1100"/>
              <a:buChar char="•"/>
              <a:defRPr sz="1100"/>
            </a:lvl8pPr>
            <a:lvl9pPr indent="-298450" lvl="8" marL="4114800" algn="l">
              <a:spcBef>
                <a:spcPts val="200"/>
              </a:spcBef>
              <a:spcAft>
                <a:spcPts val="0"/>
              </a:spcAft>
              <a:buClr>
                <a:schemeClr val="dk1"/>
              </a:buClr>
              <a:buSzPts val="1100"/>
              <a:buChar char="•"/>
              <a:defRPr sz="1100"/>
            </a:lvl9pPr>
          </a:lstStyle>
          <a:p/>
        </p:txBody>
      </p:sp>
      <p:sp>
        <p:nvSpPr>
          <p:cNvPr id="40" name="Google Shape;40;p6"/>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1" name="Google Shape;41;p6"/>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002060"/>
              </a:buClr>
              <a:buSzPts val="3000"/>
              <a:buFont typeface="Calibri"/>
              <a:buNone/>
              <a:defRPr>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7"/>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chemeClr val="dk1"/>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7"/>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8"/>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nvSpPr>
        <p:spPr>
          <a:xfrm>
            <a:off x="2895600" y="4743451"/>
            <a:ext cx="5655300" cy="273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1400">
                <a:solidFill>
                  <a:schemeClr val="dk1"/>
                </a:solidFill>
                <a:latin typeface="Arial"/>
                <a:ea typeface="Arial"/>
                <a:cs typeface="Arial"/>
                <a:sym typeface="Arial"/>
              </a:rPr>
              <a:t>Course Name, Module # 			Your name</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914400" y="204788"/>
            <a:ext cx="30480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002060"/>
              </a:buClr>
              <a:buSzPts val="1400"/>
              <a:buFont typeface="Calibri"/>
              <a:buNone/>
              <a:defRPr b="1" sz="1400">
                <a:solidFill>
                  <a:srgbClr val="00206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 name="Google Shape;54;p9"/>
          <p:cNvSpPr txBox="1"/>
          <p:nvPr>
            <p:ph idx="1" type="body"/>
          </p:nvPr>
        </p:nvSpPr>
        <p:spPr>
          <a:xfrm>
            <a:off x="4114800" y="204790"/>
            <a:ext cx="4572000" cy="4389900"/>
          </a:xfrm>
          <a:prstGeom prst="rect">
            <a:avLst/>
          </a:prstGeom>
          <a:noFill/>
          <a:ln>
            <a:noFill/>
          </a:ln>
        </p:spPr>
        <p:txBody>
          <a:bodyPr anchorCtr="0" anchor="t" bIns="34275" lIns="68575" spcFirstLastPara="1" rIns="68575" wrap="square" tIns="34275">
            <a:normAutofit/>
          </a:bodyPr>
          <a:lstStyle>
            <a:lvl1pPr indent="-368300" lvl="0" marL="457200" algn="l">
              <a:spcBef>
                <a:spcPts val="400"/>
              </a:spcBef>
              <a:spcAft>
                <a:spcPts val="0"/>
              </a:spcAft>
              <a:buClr>
                <a:srgbClr val="002060"/>
              </a:buClr>
              <a:buSzPts val="2200"/>
              <a:buChar char="•"/>
              <a:defRPr sz="2200">
                <a:solidFill>
                  <a:srgbClr val="002060"/>
                </a:solidFill>
              </a:defRPr>
            </a:lvl1pPr>
            <a:lvl2pPr indent="-349250" lvl="1" marL="914400" algn="l">
              <a:spcBef>
                <a:spcPts val="400"/>
              </a:spcBef>
              <a:spcAft>
                <a:spcPts val="0"/>
              </a:spcAft>
              <a:buClr>
                <a:srgbClr val="002060"/>
              </a:buClr>
              <a:buSzPts val="1900"/>
              <a:buChar char="–"/>
              <a:defRPr sz="1900">
                <a:solidFill>
                  <a:srgbClr val="002060"/>
                </a:solidFill>
              </a:defRPr>
            </a:lvl2pPr>
            <a:lvl3pPr indent="-330200" lvl="2" marL="1371600" algn="l">
              <a:spcBef>
                <a:spcPts val="300"/>
              </a:spcBef>
              <a:spcAft>
                <a:spcPts val="0"/>
              </a:spcAft>
              <a:buClr>
                <a:srgbClr val="002060"/>
              </a:buClr>
              <a:buSzPts val="1600"/>
              <a:buChar char="•"/>
              <a:defRPr sz="1600">
                <a:solidFill>
                  <a:srgbClr val="002060"/>
                </a:solidFill>
              </a:defRPr>
            </a:lvl3pPr>
            <a:lvl4pPr indent="-317500" lvl="3" marL="1828800" algn="l">
              <a:spcBef>
                <a:spcPts val="300"/>
              </a:spcBef>
              <a:spcAft>
                <a:spcPts val="0"/>
              </a:spcAft>
              <a:buClr>
                <a:srgbClr val="002060"/>
              </a:buClr>
              <a:buSzPts val="1400"/>
              <a:buChar char="–"/>
              <a:defRPr sz="1400">
                <a:solidFill>
                  <a:srgbClr val="002060"/>
                </a:solidFill>
              </a:defRPr>
            </a:lvl4pPr>
            <a:lvl5pPr indent="-317500" lvl="4" marL="2286000" algn="l">
              <a:spcBef>
                <a:spcPts val="300"/>
              </a:spcBef>
              <a:spcAft>
                <a:spcPts val="0"/>
              </a:spcAft>
              <a:buClr>
                <a:srgbClr val="002060"/>
              </a:buClr>
              <a:buSzPts val="1400"/>
              <a:buChar char="»"/>
              <a:defRPr sz="1400">
                <a:solidFill>
                  <a:srgbClr val="002060"/>
                </a:solidFill>
              </a:defRPr>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55" name="Google Shape;55;p9"/>
          <p:cNvSpPr txBox="1"/>
          <p:nvPr>
            <p:ph idx="2" type="body"/>
          </p:nvPr>
        </p:nvSpPr>
        <p:spPr>
          <a:xfrm>
            <a:off x="914400" y="1085852"/>
            <a:ext cx="3048000" cy="35184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rgbClr val="002060"/>
              </a:buClr>
              <a:buSzPts val="900"/>
              <a:buNone/>
              <a:defRPr sz="900">
                <a:solidFill>
                  <a:srgbClr val="002060"/>
                </a:solidFill>
              </a:defRPr>
            </a:lvl1pPr>
            <a:lvl2pPr indent="-228600" lvl="1" marL="914400" algn="l">
              <a:spcBef>
                <a:spcPts val="200"/>
              </a:spcBef>
              <a:spcAft>
                <a:spcPts val="0"/>
              </a:spcAft>
              <a:buClr>
                <a:schemeClr val="dk1"/>
              </a:buClr>
              <a:buSzPts val="800"/>
              <a:buNone/>
              <a:defRPr sz="800"/>
            </a:lvl2pPr>
            <a:lvl3pPr indent="-228600" lvl="2" marL="1371600" algn="l">
              <a:spcBef>
                <a:spcPts val="100"/>
              </a:spcBef>
              <a:spcAft>
                <a:spcPts val="0"/>
              </a:spcAft>
              <a:buClr>
                <a:schemeClr val="dk1"/>
              </a:buClr>
              <a:buSzPts val="700"/>
              <a:buNone/>
              <a:defRPr sz="700"/>
            </a:lvl3pPr>
            <a:lvl4pPr indent="-228600" lvl="3" marL="1828800" algn="l">
              <a:spcBef>
                <a:spcPts val="100"/>
              </a:spcBef>
              <a:spcAft>
                <a:spcPts val="0"/>
              </a:spcAft>
              <a:buClr>
                <a:schemeClr val="dk1"/>
              </a:buClr>
              <a:buSzPts val="600"/>
              <a:buNone/>
              <a:defRPr sz="600"/>
            </a:lvl4pPr>
            <a:lvl5pPr indent="-228600" lvl="4" marL="2286000" algn="l">
              <a:spcBef>
                <a:spcPts val="100"/>
              </a:spcBef>
              <a:spcAft>
                <a:spcPts val="0"/>
              </a:spcAft>
              <a:buClr>
                <a:schemeClr val="dk1"/>
              </a:buClr>
              <a:buSzPts val="600"/>
              <a:buNone/>
              <a:defRPr sz="600"/>
            </a:lvl5pPr>
            <a:lvl6pPr indent="-228600" lvl="5" marL="2743200" algn="l">
              <a:spcBef>
                <a:spcPts val="100"/>
              </a:spcBef>
              <a:spcAft>
                <a:spcPts val="0"/>
              </a:spcAft>
              <a:buClr>
                <a:schemeClr val="dk1"/>
              </a:buClr>
              <a:buSzPts val="600"/>
              <a:buNone/>
              <a:defRPr sz="600"/>
            </a:lvl6pPr>
            <a:lvl7pPr indent="-228600" lvl="6" marL="3200400" algn="l">
              <a:spcBef>
                <a:spcPts val="100"/>
              </a:spcBef>
              <a:spcAft>
                <a:spcPts val="0"/>
              </a:spcAft>
              <a:buClr>
                <a:schemeClr val="dk1"/>
              </a:buClr>
              <a:buSzPts val="600"/>
              <a:buNone/>
              <a:defRPr sz="600"/>
            </a:lvl7pPr>
            <a:lvl8pPr indent="-228600" lvl="7" marL="3657600" algn="l">
              <a:spcBef>
                <a:spcPts val="100"/>
              </a:spcBef>
              <a:spcAft>
                <a:spcPts val="0"/>
              </a:spcAft>
              <a:buClr>
                <a:schemeClr val="dk1"/>
              </a:buClr>
              <a:buSzPts val="600"/>
              <a:buNone/>
              <a:defRPr sz="600"/>
            </a:lvl8pPr>
            <a:lvl9pPr indent="-228600" lvl="8" marL="4114800" algn="l">
              <a:spcBef>
                <a:spcPts val="100"/>
              </a:spcBef>
              <a:spcAft>
                <a:spcPts val="0"/>
              </a:spcAft>
              <a:buClr>
                <a:schemeClr val="dk1"/>
              </a:buClr>
              <a:buSzPts val="600"/>
              <a:buNone/>
              <a:defRPr sz="600"/>
            </a:lvl9pPr>
          </a:lstStyle>
          <a:p/>
        </p:txBody>
      </p:sp>
      <p:sp>
        <p:nvSpPr>
          <p:cNvPr id="56" name="Google Shape;56;p9"/>
          <p:cNvSpPr txBox="1"/>
          <p:nvPr>
            <p:ph idx="10" type="dt"/>
          </p:nvPr>
        </p:nvSpPr>
        <p:spPr>
          <a:xfrm>
            <a:off x="457200" y="4767265"/>
            <a:ext cx="21336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sz="1100">
                <a:solidFill>
                  <a:srgbClr val="002060"/>
                </a:solidFill>
                <a:latin typeface="Arial"/>
                <a:ea typeface="Arial"/>
                <a:cs typeface="Arial"/>
                <a:sym typeface="Arial"/>
              </a:defRPr>
            </a:lvl1pPr>
            <a:lvl2pPr indent="0" lvl="1" marL="0" algn="r">
              <a:spcBef>
                <a:spcPts val="0"/>
              </a:spcBef>
              <a:spcAft>
                <a:spcPts val="0"/>
              </a:spcAft>
              <a:buNone/>
              <a:defRPr sz="1100">
                <a:solidFill>
                  <a:srgbClr val="002060"/>
                </a:solidFill>
                <a:latin typeface="Arial"/>
                <a:ea typeface="Arial"/>
                <a:cs typeface="Arial"/>
                <a:sym typeface="Arial"/>
              </a:defRPr>
            </a:lvl2pPr>
            <a:lvl3pPr indent="0" lvl="2" marL="0" algn="r">
              <a:spcBef>
                <a:spcPts val="0"/>
              </a:spcBef>
              <a:spcAft>
                <a:spcPts val="0"/>
              </a:spcAft>
              <a:buNone/>
              <a:defRPr sz="1100">
                <a:solidFill>
                  <a:srgbClr val="002060"/>
                </a:solidFill>
                <a:latin typeface="Arial"/>
                <a:ea typeface="Arial"/>
                <a:cs typeface="Arial"/>
                <a:sym typeface="Arial"/>
              </a:defRPr>
            </a:lvl3pPr>
            <a:lvl4pPr indent="0" lvl="3" marL="0" algn="r">
              <a:spcBef>
                <a:spcPts val="0"/>
              </a:spcBef>
              <a:spcAft>
                <a:spcPts val="0"/>
              </a:spcAft>
              <a:buNone/>
              <a:defRPr sz="1100">
                <a:solidFill>
                  <a:srgbClr val="002060"/>
                </a:solidFill>
                <a:latin typeface="Arial"/>
                <a:ea typeface="Arial"/>
                <a:cs typeface="Arial"/>
                <a:sym typeface="Arial"/>
              </a:defRPr>
            </a:lvl4pPr>
            <a:lvl5pPr indent="0" lvl="4" marL="0" algn="r">
              <a:spcBef>
                <a:spcPts val="0"/>
              </a:spcBef>
              <a:spcAft>
                <a:spcPts val="0"/>
              </a:spcAft>
              <a:buNone/>
              <a:defRPr sz="1100">
                <a:solidFill>
                  <a:srgbClr val="002060"/>
                </a:solidFill>
                <a:latin typeface="Arial"/>
                <a:ea typeface="Arial"/>
                <a:cs typeface="Arial"/>
                <a:sym typeface="Arial"/>
              </a:defRPr>
            </a:lvl5pPr>
            <a:lvl6pPr indent="0" lvl="5" marL="0" algn="r">
              <a:spcBef>
                <a:spcPts val="0"/>
              </a:spcBef>
              <a:spcAft>
                <a:spcPts val="0"/>
              </a:spcAft>
              <a:buNone/>
              <a:defRPr sz="1100">
                <a:solidFill>
                  <a:srgbClr val="002060"/>
                </a:solidFill>
                <a:latin typeface="Arial"/>
                <a:ea typeface="Arial"/>
                <a:cs typeface="Arial"/>
                <a:sym typeface="Arial"/>
              </a:defRPr>
            </a:lvl6pPr>
            <a:lvl7pPr indent="0" lvl="6" marL="0" algn="r">
              <a:spcBef>
                <a:spcPts val="0"/>
              </a:spcBef>
              <a:spcAft>
                <a:spcPts val="0"/>
              </a:spcAft>
              <a:buNone/>
              <a:defRPr sz="1100">
                <a:solidFill>
                  <a:srgbClr val="002060"/>
                </a:solidFill>
                <a:latin typeface="Arial"/>
                <a:ea typeface="Arial"/>
                <a:cs typeface="Arial"/>
                <a:sym typeface="Arial"/>
              </a:defRPr>
            </a:lvl7pPr>
            <a:lvl8pPr indent="0" lvl="7" marL="0" algn="r">
              <a:spcBef>
                <a:spcPts val="0"/>
              </a:spcBef>
              <a:spcAft>
                <a:spcPts val="0"/>
              </a:spcAft>
              <a:buNone/>
              <a:defRPr sz="1100">
                <a:solidFill>
                  <a:srgbClr val="002060"/>
                </a:solidFill>
                <a:latin typeface="Arial"/>
                <a:ea typeface="Arial"/>
                <a:cs typeface="Arial"/>
                <a:sym typeface="Arial"/>
              </a:defRPr>
            </a:lvl8pPr>
            <a:lvl9pPr indent="0" lvl="8" marL="0" algn="r">
              <a:spcBef>
                <a:spcPts val="0"/>
              </a:spcBef>
              <a:spcAft>
                <a:spcPts val="0"/>
              </a:spcAft>
              <a:buNone/>
              <a:defRPr sz="1100">
                <a:solidFill>
                  <a:srgbClr val="0020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idx="11" type="ftr"/>
          </p:nvPr>
        </p:nvSpPr>
        <p:spPr>
          <a:xfrm>
            <a:off x="3124199" y="4767265"/>
            <a:ext cx="4926300" cy="2739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sz="1400">
                <a:solidFill>
                  <a:srgbClr val="002060"/>
                </a:solidFill>
                <a:latin typeface="Arial"/>
                <a:ea typeface="Arial"/>
                <a:cs typeface="Arial"/>
                <a:sym typeface="Arial"/>
              </a:defRPr>
            </a:lvl1pPr>
            <a:lvl2pPr lvl="1" marR="0" rtl="0" algn="r">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r">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r">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r">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1" y="205978"/>
            <a:ext cx="77724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000"/>
              <a:buFont typeface="Calibri"/>
              <a:buNone/>
              <a:defRPr b="0" i="0" sz="30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914401" y="1200152"/>
            <a:ext cx="7772400" cy="3394500"/>
          </a:xfrm>
          <a:prstGeom prst="rect">
            <a:avLst/>
          </a:prstGeom>
          <a:noFill/>
          <a:ln>
            <a:noFill/>
          </a:ln>
        </p:spPr>
        <p:txBody>
          <a:bodyPr anchorCtr="0" anchor="t" bIns="34275" lIns="68575" spcFirstLastPara="1" rIns="68575" wrap="square" tIns="34275">
            <a:normAutofit/>
          </a:bodyPr>
          <a:lstStyle>
            <a:lvl1pPr indent="-368300" lvl="0" marL="4572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1pPr>
            <a:lvl2pPr indent="-349250" lvl="1" marL="914400" marR="0" rtl="0" algn="l">
              <a:spcBef>
                <a:spcPts val="4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152400" y="4743452"/>
            <a:ext cx="457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1100" u="none" cap="none" strike="noStrike">
                <a:solidFill>
                  <a:srgbClr val="33333C"/>
                </a:solidFill>
                <a:latin typeface="Arial"/>
                <a:ea typeface="Arial"/>
                <a:cs typeface="Arial"/>
                <a:sym typeface="Arial"/>
              </a:defRPr>
            </a:lvl1pPr>
            <a:lvl2pPr indent="0" lvl="1" marL="0" marR="0" rtl="0" algn="r">
              <a:spcBef>
                <a:spcPts val="0"/>
              </a:spcBef>
              <a:spcAft>
                <a:spcPts val="0"/>
              </a:spcAft>
              <a:buNone/>
              <a:defRPr b="0" i="0" sz="1100" u="none" cap="none" strike="noStrike">
                <a:solidFill>
                  <a:srgbClr val="33333C"/>
                </a:solidFill>
                <a:latin typeface="Arial"/>
                <a:ea typeface="Arial"/>
                <a:cs typeface="Arial"/>
                <a:sym typeface="Arial"/>
              </a:defRPr>
            </a:lvl2pPr>
            <a:lvl3pPr indent="0" lvl="2" marL="0" marR="0" rtl="0" algn="r">
              <a:spcBef>
                <a:spcPts val="0"/>
              </a:spcBef>
              <a:spcAft>
                <a:spcPts val="0"/>
              </a:spcAft>
              <a:buNone/>
              <a:defRPr b="0" i="0" sz="1100" u="none" cap="none" strike="noStrike">
                <a:solidFill>
                  <a:srgbClr val="33333C"/>
                </a:solidFill>
                <a:latin typeface="Arial"/>
                <a:ea typeface="Arial"/>
                <a:cs typeface="Arial"/>
                <a:sym typeface="Arial"/>
              </a:defRPr>
            </a:lvl3pPr>
            <a:lvl4pPr indent="0" lvl="3" marL="0" marR="0" rtl="0" algn="r">
              <a:spcBef>
                <a:spcPts val="0"/>
              </a:spcBef>
              <a:spcAft>
                <a:spcPts val="0"/>
              </a:spcAft>
              <a:buNone/>
              <a:defRPr b="0" i="0" sz="1100" u="none" cap="none" strike="noStrike">
                <a:solidFill>
                  <a:srgbClr val="33333C"/>
                </a:solidFill>
                <a:latin typeface="Arial"/>
                <a:ea typeface="Arial"/>
                <a:cs typeface="Arial"/>
                <a:sym typeface="Arial"/>
              </a:defRPr>
            </a:lvl4pPr>
            <a:lvl5pPr indent="0" lvl="4" marL="0" marR="0" rtl="0" algn="r">
              <a:spcBef>
                <a:spcPts val="0"/>
              </a:spcBef>
              <a:spcAft>
                <a:spcPts val="0"/>
              </a:spcAft>
              <a:buNone/>
              <a:defRPr b="0" i="0" sz="1100" u="none" cap="none" strike="noStrike">
                <a:solidFill>
                  <a:srgbClr val="33333C"/>
                </a:solidFill>
                <a:latin typeface="Arial"/>
                <a:ea typeface="Arial"/>
                <a:cs typeface="Arial"/>
                <a:sym typeface="Arial"/>
              </a:defRPr>
            </a:lvl5pPr>
            <a:lvl6pPr indent="0" lvl="5" marL="0" marR="0" rtl="0" algn="r">
              <a:spcBef>
                <a:spcPts val="0"/>
              </a:spcBef>
              <a:spcAft>
                <a:spcPts val="0"/>
              </a:spcAft>
              <a:buNone/>
              <a:defRPr b="0" i="0" sz="1100" u="none" cap="none" strike="noStrike">
                <a:solidFill>
                  <a:srgbClr val="33333C"/>
                </a:solidFill>
                <a:latin typeface="Arial"/>
                <a:ea typeface="Arial"/>
                <a:cs typeface="Arial"/>
                <a:sym typeface="Arial"/>
              </a:defRPr>
            </a:lvl6pPr>
            <a:lvl7pPr indent="0" lvl="6" marL="0" marR="0" rtl="0" algn="r">
              <a:spcBef>
                <a:spcPts val="0"/>
              </a:spcBef>
              <a:spcAft>
                <a:spcPts val="0"/>
              </a:spcAft>
              <a:buNone/>
              <a:defRPr b="0" i="0" sz="1100" u="none" cap="none" strike="noStrike">
                <a:solidFill>
                  <a:srgbClr val="33333C"/>
                </a:solidFill>
                <a:latin typeface="Arial"/>
                <a:ea typeface="Arial"/>
                <a:cs typeface="Arial"/>
                <a:sym typeface="Arial"/>
              </a:defRPr>
            </a:lvl7pPr>
            <a:lvl8pPr indent="0" lvl="7" marL="0" marR="0" rtl="0" algn="r">
              <a:spcBef>
                <a:spcPts val="0"/>
              </a:spcBef>
              <a:spcAft>
                <a:spcPts val="0"/>
              </a:spcAft>
              <a:buNone/>
              <a:defRPr b="0" i="0" sz="1100" u="none" cap="none" strike="noStrike">
                <a:solidFill>
                  <a:srgbClr val="33333C"/>
                </a:solidFill>
                <a:latin typeface="Arial"/>
                <a:ea typeface="Arial"/>
                <a:cs typeface="Arial"/>
                <a:sym typeface="Arial"/>
              </a:defRPr>
            </a:lvl8pPr>
            <a:lvl9pPr indent="0" lvl="8" marL="0" marR="0" rtl="0" algn="r">
              <a:spcBef>
                <a:spcPts val="0"/>
              </a:spcBef>
              <a:spcAft>
                <a:spcPts val="0"/>
              </a:spcAft>
              <a:buNone/>
              <a:defRPr b="0" i="0" sz="1100" u="none" cap="none" strike="noStrike">
                <a:solidFill>
                  <a:srgbClr val="33333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p:nvPr/>
        </p:nvCxnSpPr>
        <p:spPr>
          <a:xfrm>
            <a:off x="762000" y="0"/>
            <a:ext cx="0" cy="5143500"/>
          </a:xfrm>
          <a:prstGeom prst="straightConnector1">
            <a:avLst/>
          </a:prstGeom>
          <a:noFill/>
          <a:ln cap="flat" cmpd="sng" w="28575">
            <a:solidFill>
              <a:srgbClr val="0070C0"/>
            </a:solidFill>
            <a:prstDash val="solid"/>
            <a:round/>
            <a:headEnd len="sm" w="sm" type="none"/>
            <a:tailEnd len="sm" w="sm" type="none"/>
          </a:ln>
        </p:spPr>
      </p:cxnSp>
      <p:pic>
        <p:nvPicPr>
          <p:cNvPr id="10" name="Google Shape;10;p1"/>
          <p:cNvPicPr preferRelativeResize="0"/>
          <p:nvPr/>
        </p:nvPicPr>
        <p:blipFill rotWithShape="1">
          <a:blip r:embed="rId1">
            <a:alphaModFix/>
          </a:blip>
          <a:srcRect b="0" l="0" r="0" t="0"/>
          <a:stretch/>
        </p:blipFill>
        <p:spPr>
          <a:xfrm rot="-5400000">
            <a:off x="-792460" y="1093489"/>
            <a:ext cx="2375583" cy="5809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7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rive.google.com/open?id=15w7Hp_Lg7FVVQoou1A56JgNDZADBuN1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github.com/Xinyuan-LilyGO/LilyGo-T-Call-SIM800" TargetMode="Externa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startingelectronics.org/articles/ESP32-WROOM-testing/#:~:text=The%20first%20and%20most%20basic,on%2Dboard%20regulator%20is%20working" TargetMode="External"/><Relationship Id="rId4" Type="http://schemas.openxmlformats.org/officeDocument/2006/relationships/hyperlink" Target="https://how2electronics.com/interfacing-max30100-pulse-oximeter-sensor-arduino/" TargetMode="External"/><Relationship Id="rId5" Type="http://schemas.openxmlformats.org/officeDocument/2006/relationships/hyperlink" Target="https://lastminuteengineers.com/sim800l-gsm-module-arduino-tutorial/" TargetMode="External"/><Relationship Id="rId6" Type="http://schemas.openxmlformats.org/officeDocument/2006/relationships/hyperlink" Target="https://randomnerdtutorials.com/esp32-sim800l-publish-data-to-cloud/" TargetMode="External"/><Relationship Id="rId7" Type="http://schemas.openxmlformats.org/officeDocument/2006/relationships/hyperlink" Target="https://components101.com/switches/push-button" TargetMode="External"/><Relationship Id="rId8" Type="http://schemas.openxmlformats.org/officeDocument/2006/relationships/hyperlink" Target="https://itstillruns.com/test-switch-ohm-meter-5371933.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learn.adafruit.com/all-about-batteries/liion-lithium-ion-and-li-poly-lithium-polymer" TargetMode="External"/><Relationship Id="rId4" Type="http://schemas.openxmlformats.org/officeDocument/2006/relationships/hyperlink" Target="https://sciencing.com/test-lithium-ion-batteries-6886166.html" TargetMode="External"/><Relationship Id="rId9" Type="http://schemas.openxmlformats.org/officeDocument/2006/relationships/hyperlink" Target="https://github.com/Xinyuan-LilyGO/LilyGo-T-Call-SIM800" TargetMode="External"/><Relationship Id="rId5" Type="http://schemas.openxmlformats.org/officeDocument/2006/relationships/hyperlink" Target="https://learn.adafruit.com/adafruit-ultimate-gps?view=all#built-in-logging" TargetMode="External"/><Relationship Id="rId6" Type="http://schemas.openxmlformats.org/officeDocument/2006/relationships/hyperlink" Target="https://lastminuteengineers.com/ds18b20-arduino-tutorial/" TargetMode="External"/><Relationship Id="rId7" Type="http://schemas.openxmlformats.org/officeDocument/2006/relationships/hyperlink" Target="https://lastminuteengineers.com/sim800l-gsm-module-arduino-tutorial/" TargetMode="External"/><Relationship Id="rId8" Type="http://schemas.openxmlformats.org/officeDocument/2006/relationships/hyperlink" Target="https://randomnerdtutorials.com/esp32-sim800l-publish-data-to-clou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ctrTitle"/>
          </p:nvPr>
        </p:nvSpPr>
        <p:spPr>
          <a:xfrm>
            <a:off x="1371601" y="1597821"/>
            <a:ext cx="7086600" cy="1102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r>
              <a:rPr i="1" lang="en">
                <a:solidFill>
                  <a:schemeClr val="dk1"/>
                </a:solidFill>
                <a:latin typeface="Times New Roman"/>
                <a:ea typeface="Times New Roman"/>
                <a:cs typeface="Times New Roman"/>
                <a:sym typeface="Times New Roman"/>
              </a:rPr>
              <a:t>EMBT-ESE 4009</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br>
              <a:rPr b="1" i="1" lang="en">
                <a:solidFill>
                  <a:schemeClr val="dk1"/>
                </a:solidFill>
                <a:latin typeface="Times New Roman"/>
                <a:ea typeface="Times New Roman"/>
                <a:cs typeface="Times New Roman"/>
                <a:sym typeface="Times New Roman"/>
              </a:rPr>
            </a:br>
            <a:r>
              <a:rPr b="1" i="1" lang="en">
                <a:solidFill>
                  <a:schemeClr val="dk1"/>
                </a:solidFill>
                <a:latin typeface="Times New Roman"/>
                <a:ea typeface="Times New Roman"/>
                <a:cs typeface="Times New Roman"/>
                <a:sym typeface="Times New Roman"/>
              </a:rPr>
              <a:t>Testing of Components. </a:t>
            </a:r>
            <a:endParaRPr b="1"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br>
              <a:rPr b="1" i="1" lang="en" sz="2300">
                <a:solidFill>
                  <a:schemeClr val="dk1"/>
                </a:solidFill>
                <a:latin typeface="Times New Roman"/>
                <a:ea typeface="Times New Roman"/>
                <a:cs typeface="Times New Roman"/>
                <a:sym typeface="Times New Roman"/>
              </a:rPr>
            </a:br>
            <a:r>
              <a:rPr i="1" lang="en" sz="2300" u="sng">
                <a:solidFill>
                  <a:schemeClr val="dk1"/>
                </a:solidFill>
                <a:latin typeface="Times New Roman"/>
                <a:ea typeface="Times New Roman"/>
                <a:cs typeface="Times New Roman"/>
                <a:sym typeface="Times New Roman"/>
              </a:rPr>
              <a:t>Project topic:Health monitoring device using IOT -connected headphone</a:t>
            </a:r>
            <a:r>
              <a:rPr i="1" lang="en" sz="1400" u="sng">
                <a:solidFill>
                  <a:schemeClr val="dk1"/>
                </a:solidFill>
                <a:latin typeface="Times New Roman"/>
                <a:ea typeface="Times New Roman"/>
                <a:cs typeface="Times New Roman"/>
                <a:sym typeface="Times New Roman"/>
              </a:rPr>
              <a:t>.</a:t>
            </a: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br>
              <a:rPr b="1" i="1" lang="en">
                <a:solidFill>
                  <a:schemeClr val="dk1"/>
                </a:solidFill>
                <a:latin typeface="Times New Roman"/>
                <a:ea typeface="Times New Roman"/>
                <a:cs typeface="Times New Roman"/>
                <a:sym typeface="Times New Roman"/>
              </a:rPr>
            </a:br>
            <a:endParaRPr b="1"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i="1"/>
          </a:p>
        </p:txBody>
      </p:sp>
      <p:sp>
        <p:nvSpPr>
          <p:cNvPr id="64" name="Google Shape;64;p10"/>
          <p:cNvSpPr txBox="1"/>
          <p:nvPr>
            <p:ph idx="1" type="subTitle"/>
          </p:nvPr>
        </p:nvSpPr>
        <p:spPr>
          <a:xfrm>
            <a:off x="880300" y="2899250"/>
            <a:ext cx="3495300" cy="2044200"/>
          </a:xfrm>
          <a:prstGeom prst="rect">
            <a:avLst/>
          </a:prstGeom>
        </p:spPr>
        <p:txBody>
          <a:bodyPr anchorCtr="0" anchor="t" bIns="34275" lIns="68575" spcFirstLastPara="1" rIns="68575" wrap="square" tIns="34275">
            <a:normAutofit/>
          </a:bodyPr>
          <a:lstStyle/>
          <a:p>
            <a:pPr indent="0" lvl="0" marL="0" rtl="0" algn="l">
              <a:lnSpc>
                <a:spcPct val="150000"/>
              </a:lnSpc>
              <a:spcBef>
                <a:spcPts val="0"/>
              </a:spcBef>
              <a:spcAft>
                <a:spcPts val="0"/>
              </a:spcAft>
              <a:buClr>
                <a:srgbClr val="002060"/>
              </a:buClr>
              <a:buSzPts val="1313"/>
              <a:buFont typeface="Arial"/>
              <a:buNone/>
            </a:pPr>
            <a:r>
              <a:rPr b="1" i="1" lang="en" sz="1675">
                <a:solidFill>
                  <a:schemeClr val="dk1"/>
                </a:solidFill>
                <a:latin typeface="Times New Roman"/>
                <a:ea typeface="Times New Roman"/>
                <a:cs typeface="Times New Roman"/>
                <a:sym typeface="Times New Roman"/>
              </a:rPr>
              <a:t>Instructor : Mike Aleshams</a:t>
            </a:r>
            <a:endParaRPr b="1" i="1" sz="1675">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0"/>
              </a:spcAft>
              <a:buClr>
                <a:schemeClr val="dk1"/>
              </a:buClr>
              <a:buSzPts val="1100"/>
              <a:buFont typeface="Arial"/>
              <a:buNone/>
            </a:pPr>
            <a:r>
              <a:rPr b="1" i="1" lang="en" sz="1675">
                <a:solidFill>
                  <a:schemeClr val="dk1"/>
                </a:solidFill>
                <a:latin typeface="Times New Roman"/>
                <a:ea typeface="Times New Roman"/>
                <a:cs typeface="Times New Roman"/>
                <a:sym typeface="Times New Roman"/>
              </a:rPr>
              <a:t>Presented by, </a:t>
            </a:r>
            <a:endParaRPr b="1" i="1" sz="1675">
              <a:solidFill>
                <a:schemeClr val="dk1"/>
              </a:solidFill>
              <a:latin typeface="Times New Roman"/>
              <a:ea typeface="Times New Roman"/>
              <a:cs typeface="Times New Roman"/>
              <a:sym typeface="Times New Roman"/>
            </a:endParaRPr>
          </a:p>
          <a:p>
            <a:pPr indent="0" lvl="0" marL="0" rtl="0" algn="ctr">
              <a:lnSpc>
                <a:spcPct val="150000"/>
              </a:lnSpc>
              <a:spcBef>
                <a:spcPts val="400"/>
              </a:spcBef>
              <a:spcAft>
                <a:spcPts val="0"/>
              </a:spcAft>
              <a:buClr>
                <a:schemeClr val="dk1"/>
              </a:buClr>
              <a:buSzPts val="1100"/>
              <a:buFont typeface="Arial"/>
              <a:buNone/>
            </a:pPr>
            <a:r>
              <a:rPr b="1" i="1" lang="en" sz="1675">
                <a:solidFill>
                  <a:schemeClr val="dk1"/>
                </a:solidFill>
                <a:latin typeface="Times New Roman"/>
                <a:ea typeface="Times New Roman"/>
                <a:cs typeface="Times New Roman"/>
                <a:sym typeface="Times New Roman"/>
              </a:rPr>
              <a:t>Christy Rachel Philip</a:t>
            </a:r>
            <a:endParaRPr i="1"/>
          </a:p>
        </p:txBody>
      </p:sp>
      <p:sp>
        <p:nvSpPr>
          <p:cNvPr id="65" name="Google Shape;65;p10"/>
          <p:cNvSpPr txBox="1"/>
          <p:nvPr/>
        </p:nvSpPr>
        <p:spPr>
          <a:xfrm>
            <a:off x="5645475" y="2773250"/>
            <a:ext cx="3397500" cy="217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
                <a:solidFill>
                  <a:schemeClr val="dk1"/>
                </a:solidFill>
                <a:latin typeface="Times New Roman"/>
                <a:ea typeface="Times New Roman"/>
                <a:cs typeface="Times New Roman"/>
                <a:sym typeface="Times New Roman"/>
              </a:rPr>
              <a:t>Group Number : 2</a:t>
            </a:r>
            <a:endParaRPr b="1" i="1">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a:solidFill>
                  <a:schemeClr val="dk1"/>
                </a:solidFill>
                <a:latin typeface="Times New Roman"/>
                <a:ea typeface="Times New Roman"/>
                <a:cs typeface="Times New Roman"/>
                <a:sym typeface="Times New Roman"/>
              </a:rPr>
              <a:t>Group Members:</a:t>
            </a:r>
            <a:endParaRPr b="1" i="1">
              <a:solidFill>
                <a:schemeClr val="dk1"/>
              </a:solidFill>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i="1" lang="en">
                <a:solidFill>
                  <a:schemeClr val="dk1"/>
                </a:solidFill>
                <a:latin typeface="Times New Roman"/>
                <a:ea typeface="Times New Roman"/>
                <a:cs typeface="Times New Roman"/>
                <a:sym typeface="Times New Roman"/>
              </a:rPr>
              <a:t>Christy Rachel Philip</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chemeClr val="dk1"/>
                </a:solidFill>
                <a:latin typeface="Times New Roman"/>
                <a:ea typeface="Times New Roman"/>
                <a:cs typeface="Times New Roman"/>
                <a:sym typeface="Times New Roman"/>
              </a:rPr>
              <a:t>Fahad Rahman</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None/>
            </a:pPr>
            <a:r>
              <a:rPr i="1" lang="en">
                <a:solidFill>
                  <a:schemeClr val="dk1"/>
                </a:solidFill>
                <a:latin typeface="Times New Roman"/>
                <a:ea typeface="Times New Roman"/>
                <a:cs typeface="Times New Roman"/>
                <a:sym typeface="Times New Roman"/>
              </a:rPr>
              <a:t>James M. Chacko</a:t>
            </a:r>
            <a:endParaRPr i="1">
              <a:solidFill>
                <a:schemeClr val="dk1"/>
              </a:solidFill>
              <a:latin typeface="Times New Roman"/>
              <a:ea typeface="Times New Roman"/>
              <a:cs typeface="Times New Roman"/>
              <a:sym typeface="Times New Roman"/>
            </a:endParaRPr>
          </a:p>
          <a:p>
            <a:pPr indent="457200" lvl="0" marL="0" rtl="0" algn="l">
              <a:lnSpc>
                <a:spcPct val="150000"/>
              </a:lnSpc>
              <a:spcBef>
                <a:spcPts val="400"/>
              </a:spcBef>
              <a:spcAft>
                <a:spcPts val="0"/>
              </a:spcAft>
              <a:buClr>
                <a:schemeClr val="dk1"/>
              </a:buClr>
              <a:buSzPts val="1100"/>
              <a:buFont typeface="Arial"/>
              <a:buNone/>
            </a:pPr>
            <a:r>
              <a:rPr i="1" lang="en">
                <a:solidFill>
                  <a:schemeClr val="dk1"/>
                </a:solidFill>
                <a:latin typeface="Times New Roman"/>
                <a:ea typeface="Times New Roman"/>
                <a:cs typeface="Times New Roman"/>
                <a:sym typeface="Times New Roman"/>
              </a:rPr>
              <a:t>Premil Prasannan                                                   </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Power Indicator</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first and most basic test that can be done is to power up the board via a USB cable and to check that the red LED lights up as shown in the image below. This confirms that the 3.3V power from the on-board regulator is working.</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
        <p:nvSpPr>
          <p:cNvPr id="119" name="Google Shape;119;p1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pic>
        <p:nvPicPr>
          <p:cNvPr id="120" name="Google Shape;120;p19"/>
          <p:cNvPicPr preferRelativeResize="0"/>
          <p:nvPr/>
        </p:nvPicPr>
        <p:blipFill rotWithShape="1">
          <a:blip r:embed="rId3">
            <a:alphaModFix/>
          </a:blip>
          <a:srcRect b="11172" l="14317" r="13516" t="37765"/>
          <a:stretch/>
        </p:blipFill>
        <p:spPr>
          <a:xfrm>
            <a:off x="1986075" y="2636400"/>
            <a:ext cx="5841926" cy="232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1" type="subTitle"/>
          </p:nvPr>
        </p:nvSpPr>
        <p:spPr>
          <a:xfrm>
            <a:off x="1175150" y="1062175"/>
            <a:ext cx="7911600" cy="3899400"/>
          </a:xfrm>
          <a:prstGeom prst="rect">
            <a:avLst/>
          </a:prstGeom>
        </p:spPr>
        <p:txBody>
          <a:bodyPr anchorCtr="0" anchor="t" bIns="34275" lIns="68575" spcFirstLastPara="1" rIns="68575" wrap="square" tIns="34275">
            <a:noAutofit/>
          </a:bodyPr>
          <a:lstStyle/>
          <a:p>
            <a:pPr indent="0" lvl="0" marL="0" rtl="0" algn="just">
              <a:lnSpc>
                <a:spcPct val="130000"/>
              </a:lnSpc>
              <a:spcBef>
                <a:spcPts val="400"/>
              </a:spcBef>
              <a:spcAft>
                <a:spcPts val="0"/>
              </a:spcAft>
              <a:buSzPts val="852"/>
              <a:buNone/>
            </a:pPr>
            <a:r>
              <a:rPr i="1" lang="en" sz="1700">
                <a:solidFill>
                  <a:schemeClr val="dk1"/>
                </a:solidFill>
                <a:latin typeface="Times New Roman"/>
                <a:ea typeface="Times New Roman"/>
                <a:cs typeface="Times New Roman"/>
                <a:sym typeface="Times New Roman"/>
              </a:rPr>
              <a:t>Another method is to see if the board can be detected by the operating system and load drivers for it. </a:t>
            </a:r>
            <a:endParaRPr i="1" sz="1700">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SzPts val="852"/>
              <a:buNone/>
            </a:pPr>
            <a:r>
              <a:rPr b="1" i="1" lang="en" sz="1700">
                <a:solidFill>
                  <a:schemeClr val="dk1"/>
                </a:solidFill>
                <a:latin typeface="Times New Roman"/>
                <a:ea typeface="Times New Roman"/>
                <a:cs typeface="Times New Roman"/>
                <a:sym typeface="Times New Roman"/>
              </a:rPr>
              <a:t>Linux Drivers</a:t>
            </a:r>
            <a:endParaRPr b="1" i="1" sz="1700">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SzPts val="852"/>
              <a:buNone/>
            </a:pPr>
            <a:r>
              <a:rPr i="1" lang="en" sz="1700">
                <a:solidFill>
                  <a:schemeClr val="dk1"/>
                </a:solidFill>
                <a:latin typeface="Times New Roman"/>
                <a:ea typeface="Times New Roman"/>
                <a:cs typeface="Times New Roman"/>
                <a:sym typeface="Times New Roman"/>
              </a:rPr>
              <a:t>Linux drivers should already be installed on most Linux systems. Plug the ESP32 into the Linux PC using a USB cable and enter the following command to find the name of the port that the board is connected to.</a:t>
            </a:r>
            <a:endParaRPr i="1" sz="1700">
              <a:solidFill>
                <a:schemeClr val="dk1"/>
              </a:solidFill>
              <a:latin typeface="Times New Roman"/>
              <a:ea typeface="Times New Roman"/>
              <a:cs typeface="Times New Roman"/>
              <a:sym typeface="Times New Roman"/>
            </a:endParaRPr>
          </a:p>
          <a:p>
            <a:pPr indent="457200" lvl="0" marL="457200" rtl="0" algn="l">
              <a:lnSpc>
                <a:spcPct val="130000"/>
              </a:lnSpc>
              <a:spcBef>
                <a:spcPts val="400"/>
              </a:spcBef>
              <a:spcAft>
                <a:spcPts val="0"/>
              </a:spcAft>
              <a:buSzPts val="852"/>
              <a:buNone/>
            </a:pPr>
            <a:r>
              <a:rPr b="1" i="1" lang="en" sz="1700">
                <a:solidFill>
                  <a:schemeClr val="dk1"/>
                </a:solidFill>
                <a:latin typeface="Times New Roman"/>
                <a:ea typeface="Times New Roman"/>
                <a:cs typeface="Times New Roman"/>
                <a:sym typeface="Times New Roman"/>
              </a:rPr>
              <a:t>dmesg | grep tty</a:t>
            </a:r>
            <a:endParaRPr b="1" i="1" sz="1700">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SzPts val="852"/>
              <a:buNone/>
            </a:pPr>
            <a:r>
              <a:rPr i="1" lang="en" sz="1700">
                <a:solidFill>
                  <a:schemeClr val="dk1"/>
                </a:solidFill>
                <a:latin typeface="Times New Roman"/>
                <a:ea typeface="Times New Roman"/>
                <a:cs typeface="Times New Roman"/>
                <a:sym typeface="Times New Roman"/>
              </a:rPr>
              <a:t>A more basic and manual test to see if the drivers on a Linux computer have loaded is to first enter the following command in a terminal window without the board plugged into the PC.</a:t>
            </a:r>
            <a:endParaRPr i="1" sz="1700">
              <a:solidFill>
                <a:schemeClr val="dk1"/>
              </a:solidFill>
              <a:latin typeface="Times New Roman"/>
              <a:ea typeface="Times New Roman"/>
              <a:cs typeface="Times New Roman"/>
              <a:sym typeface="Times New Roman"/>
            </a:endParaRPr>
          </a:p>
          <a:p>
            <a:pPr indent="457200" lvl="0" marL="457200" rtl="0" algn="just">
              <a:lnSpc>
                <a:spcPct val="130000"/>
              </a:lnSpc>
              <a:spcBef>
                <a:spcPts val="400"/>
              </a:spcBef>
              <a:spcAft>
                <a:spcPts val="0"/>
              </a:spcAft>
              <a:buSzPts val="852"/>
              <a:buNone/>
            </a:pPr>
            <a:r>
              <a:rPr b="1" i="1" lang="en" sz="1700">
                <a:solidFill>
                  <a:schemeClr val="dk1"/>
                </a:solidFill>
                <a:latin typeface="Times New Roman"/>
                <a:ea typeface="Times New Roman"/>
                <a:cs typeface="Times New Roman"/>
                <a:sym typeface="Times New Roman"/>
              </a:rPr>
              <a:t>ls /dev/tty*</a:t>
            </a:r>
            <a:endParaRPr b="1" i="1" sz="1700">
              <a:solidFill>
                <a:schemeClr val="dk1"/>
              </a:solidFill>
              <a:latin typeface="Times New Roman"/>
              <a:ea typeface="Times New Roman"/>
              <a:cs typeface="Times New Roman"/>
              <a:sym typeface="Times New Roman"/>
            </a:endParaRPr>
          </a:p>
        </p:txBody>
      </p:sp>
      <p:sp>
        <p:nvSpPr>
          <p:cNvPr id="126" name="Google Shape;126;p2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30000"/>
              </a:lnSpc>
              <a:spcBef>
                <a:spcPts val="400"/>
              </a:spcBef>
              <a:spcAft>
                <a:spcPts val="0"/>
              </a:spcAft>
              <a:buClr>
                <a:schemeClr val="dk1"/>
              </a:buClr>
              <a:buSzPts val="852"/>
              <a:buFont typeface="Arial"/>
              <a:buNone/>
            </a:pPr>
            <a:r>
              <a:rPr i="1" lang="en" sz="1700">
                <a:solidFill>
                  <a:schemeClr val="dk1"/>
                </a:solidFill>
                <a:latin typeface="Times New Roman"/>
                <a:ea typeface="Times New Roman"/>
                <a:cs typeface="Times New Roman"/>
                <a:sym typeface="Times New Roman"/>
              </a:rPr>
              <a:t>Now plug the board in and run the same command again. The new device starting with tty that appears in the list is the ESP32. For example, it appears as ttyUSB0 on my Linux computer.</a:t>
            </a:r>
            <a:endParaRPr i="1" sz="1700">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Clr>
                <a:schemeClr val="dk1"/>
              </a:buClr>
              <a:buSzPts val="852"/>
              <a:buFont typeface="Arial"/>
              <a:buNone/>
            </a:pPr>
            <a:r>
              <a:rPr i="1" lang="en" sz="1700">
                <a:solidFill>
                  <a:schemeClr val="dk1"/>
                </a:solidFill>
                <a:latin typeface="Times New Roman"/>
                <a:ea typeface="Times New Roman"/>
                <a:cs typeface="Times New Roman"/>
                <a:sym typeface="Times New Roman"/>
              </a:rPr>
              <a:t>Also try the following command before and after plugging the board in to see if the board is configured as a ttyUSB device.</a:t>
            </a:r>
            <a:endParaRPr i="1" sz="1700">
              <a:solidFill>
                <a:schemeClr val="dk1"/>
              </a:solidFill>
              <a:latin typeface="Times New Roman"/>
              <a:ea typeface="Times New Roman"/>
              <a:cs typeface="Times New Roman"/>
              <a:sym typeface="Times New Roman"/>
            </a:endParaRPr>
          </a:p>
          <a:p>
            <a:pPr indent="457200" lvl="0" marL="457200" rtl="0" algn="just">
              <a:lnSpc>
                <a:spcPct val="130000"/>
              </a:lnSpc>
              <a:spcBef>
                <a:spcPts val="400"/>
              </a:spcBef>
              <a:spcAft>
                <a:spcPts val="0"/>
              </a:spcAft>
              <a:buClr>
                <a:schemeClr val="dk1"/>
              </a:buClr>
              <a:buSzPts val="852"/>
              <a:buFont typeface="Arial"/>
              <a:buNone/>
            </a:pPr>
            <a:r>
              <a:rPr b="1" i="1" lang="en" sz="1700">
                <a:solidFill>
                  <a:schemeClr val="dk1"/>
                </a:solidFill>
                <a:latin typeface="Times New Roman"/>
                <a:ea typeface="Times New Roman"/>
                <a:cs typeface="Times New Roman"/>
                <a:sym typeface="Times New Roman"/>
              </a:rPr>
              <a:t>ls /dev/ttyUSB*</a:t>
            </a:r>
            <a:endParaRPr i="1" sz="1700">
              <a:solidFill>
                <a:schemeClr val="dk1"/>
              </a:solidFill>
              <a:latin typeface="Times New Roman"/>
              <a:ea typeface="Times New Roman"/>
              <a:cs typeface="Times New Roman"/>
              <a:sym typeface="Times New Roman"/>
            </a:endParaRPr>
          </a:p>
        </p:txBody>
      </p:sp>
      <p:sp>
        <p:nvSpPr>
          <p:cNvPr id="132" name="Google Shape;132;p2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MAX30102 Pulse Oximeter &amp; Heart-Rate Module.</a:t>
            </a:r>
            <a:endParaRPr b="1" i="1">
              <a:solidFill>
                <a:schemeClr val="dk1"/>
              </a:solidFill>
              <a:latin typeface="Times New Roman"/>
              <a:ea typeface="Times New Roman"/>
              <a:cs typeface="Times New Roman"/>
              <a:sym typeface="Times New Roman"/>
            </a:endParaRPr>
          </a:p>
        </p:txBody>
      </p:sp>
      <p:pic>
        <p:nvPicPr>
          <p:cNvPr id="138" name="Google Shape;138;p22"/>
          <p:cNvPicPr preferRelativeResize="0"/>
          <p:nvPr/>
        </p:nvPicPr>
        <p:blipFill rotWithShape="1">
          <a:blip r:embed="rId3">
            <a:alphaModFix/>
          </a:blip>
          <a:srcRect b="11455" l="26575" r="24572" t="24185"/>
          <a:stretch/>
        </p:blipFill>
        <p:spPr>
          <a:xfrm>
            <a:off x="2342575" y="894750"/>
            <a:ext cx="4537824" cy="2648225"/>
          </a:xfrm>
          <a:prstGeom prst="rect">
            <a:avLst/>
          </a:prstGeom>
          <a:noFill/>
          <a:ln>
            <a:noFill/>
          </a:ln>
        </p:spPr>
      </p:pic>
      <p:sp>
        <p:nvSpPr>
          <p:cNvPr id="139" name="Google Shape;139;p22"/>
          <p:cNvSpPr txBox="1"/>
          <p:nvPr>
            <p:ph idx="1" type="subTitle"/>
          </p:nvPr>
        </p:nvSpPr>
        <p:spPr>
          <a:xfrm>
            <a:off x="1175150" y="3499325"/>
            <a:ext cx="7307700" cy="1462200"/>
          </a:xfrm>
          <a:prstGeom prst="rect">
            <a:avLst/>
          </a:prstGeom>
        </p:spPr>
        <p:txBody>
          <a:bodyPr anchorCtr="0" anchor="t" bIns="34275" lIns="68575" spcFirstLastPara="1" rIns="68575" wrap="square" tIns="34275">
            <a:normAutofit fontScale="92500" lnSpcReduction="2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sensor is an integrated pulse oximetry and heart-rate monitor sensor solution. It combines two LED’s, a photo detector, optimized optics, and low-noise analog signal processing to detect pulse and heart-rate signals. It operates from 1.8V and 3.3V power supplies and can be powered down through software with negligible standby current, permitting the power supply to remain connected at all times.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Basic Working</a:t>
            </a:r>
            <a:endParaRPr b="1" i="1">
              <a:solidFill>
                <a:schemeClr val="dk1"/>
              </a:solidFill>
              <a:latin typeface="Times New Roman"/>
              <a:ea typeface="Times New Roman"/>
              <a:cs typeface="Times New Roman"/>
              <a:sym typeface="Times New Roman"/>
            </a:endParaRPr>
          </a:p>
        </p:txBody>
      </p:sp>
      <p:sp>
        <p:nvSpPr>
          <p:cNvPr id="145" name="Google Shape;145;p23"/>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lnSpcReduction="2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device has two LEDs, one emitting red light, another emitting infrared light. For pulse rate, only the infrared light is needed. Both the red light and infrared light is used to measure oxygen levels in the blood.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1000"/>
              </a:spcBef>
              <a:spcAft>
                <a:spcPts val="0"/>
              </a:spcAft>
              <a:buNone/>
            </a:pPr>
            <a:r>
              <a:rPr i="1" lang="en" sz="1700">
                <a:solidFill>
                  <a:schemeClr val="dk1"/>
                </a:solidFill>
                <a:latin typeface="Times New Roman"/>
                <a:ea typeface="Times New Roman"/>
                <a:cs typeface="Times New Roman"/>
                <a:sym typeface="Times New Roman"/>
              </a:rPr>
              <a:t>When the heart pumps blood, there is an increase in oxygenated blood as a result of having more blood. As the heart relaxes, the volume of oxygenated blood also decreases. By knowing the time between the increase and decrease of oxygenated blood, the pulse rate is determined.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1000"/>
              </a:spcBef>
              <a:spcAft>
                <a:spcPts val="1000"/>
              </a:spcAft>
              <a:buNone/>
            </a:pPr>
            <a:r>
              <a:rPr i="1" lang="en" sz="1700">
                <a:solidFill>
                  <a:schemeClr val="dk1"/>
                </a:solidFill>
                <a:latin typeface="Times New Roman"/>
                <a:ea typeface="Times New Roman"/>
                <a:cs typeface="Times New Roman"/>
                <a:sym typeface="Times New Roman"/>
              </a:rPr>
              <a:t>It turns out, oxygenated blood absorbs more infrared light and passes more red light while deoxygenated blood absorbs red light and passes more infrared light. This is the main function of the MAX30100: it reads the absorption levels for both light sources and stored them in a buffer that can be read via I2C.</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ctrTitle"/>
          </p:nvPr>
        </p:nvSpPr>
        <p:spPr>
          <a:xfrm>
            <a:off x="1270700" y="2956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151" name="Google Shape;151;p24"/>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lnSpcReduction="1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We are testing MAX30102 Pulse Oximeter &amp; Heart-Rate Module with the help of an Arduino UNO.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Connections </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Vin pin of MAX30102 to Vin pin of Arduino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GND pin of MAX30102 to GND pin of Arduino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SCL pin of MAX30102 to SCL pin of Arduino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SDA pin of MAX30102 to SDA pin of Arduino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When we do this connections and the Code is uploaded, we can place the finger on MAX30100 Sensor and open the serial monitor to see the values.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circuit diagram and coding is adding in the following slides.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1175150" y="10202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Circuit Diagram</a:t>
            </a:r>
            <a:endParaRPr b="1" i="1">
              <a:solidFill>
                <a:schemeClr val="dk1"/>
              </a:solidFill>
              <a:latin typeface="Times New Roman"/>
              <a:ea typeface="Times New Roman"/>
              <a:cs typeface="Times New Roman"/>
              <a:sym typeface="Times New Roman"/>
            </a:endParaRPr>
          </a:p>
        </p:txBody>
      </p:sp>
      <p:pic>
        <p:nvPicPr>
          <p:cNvPr id="157" name="Google Shape;157;p25"/>
          <p:cNvPicPr preferRelativeResize="0"/>
          <p:nvPr/>
        </p:nvPicPr>
        <p:blipFill>
          <a:blip r:embed="rId3">
            <a:alphaModFix/>
          </a:blip>
          <a:stretch>
            <a:fillRect/>
          </a:stretch>
        </p:blipFill>
        <p:spPr>
          <a:xfrm>
            <a:off x="1591700" y="820100"/>
            <a:ext cx="6779100" cy="425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ctrTitle"/>
          </p:nvPr>
        </p:nvSpPr>
        <p:spPr>
          <a:xfrm>
            <a:off x="1175150" y="10202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163" name="Google Shape;163;p26"/>
          <p:cNvSpPr/>
          <p:nvPr/>
        </p:nvSpPr>
        <p:spPr>
          <a:xfrm>
            <a:off x="5223125" y="680050"/>
            <a:ext cx="3750000" cy="441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 Register a callback for the beat detection</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pox.setOnBeatDetectedCallback(onBeatDetected);</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void loop()</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 Make sure to call update as fast as possible</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pox.update();</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if (millis() - tsLastReport &gt; REPORTING_PERIOD_MS) {</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Serial.print("Heart rate:");</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Serial.print(pox.getHeartRate());</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Serial.print("bpm / SpO2:");</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Serial.print(pox.getSpO2());</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Serial.println("%");</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tsLastReport = millis();</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945">
                <a:solidFill>
                  <a:schemeClr val="dk1"/>
                </a:solidFill>
                <a:latin typeface="Times New Roman"/>
                <a:ea typeface="Times New Roman"/>
                <a:cs typeface="Times New Roman"/>
                <a:sym typeface="Times New Roman"/>
              </a:rPr>
              <a:t>    }</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None/>
            </a:pPr>
            <a:r>
              <a:rPr lang="en" sz="945">
                <a:solidFill>
                  <a:schemeClr val="dk1"/>
                </a:solidFill>
                <a:latin typeface="Times New Roman"/>
                <a:ea typeface="Times New Roman"/>
                <a:cs typeface="Times New Roman"/>
                <a:sym typeface="Times New Roman"/>
              </a:rPr>
              <a:t>}</a:t>
            </a:r>
            <a:endParaRPr sz="9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None/>
            </a:pPr>
            <a:r>
              <a:rPr lang="en" sz="945">
                <a:solidFill>
                  <a:schemeClr val="dk1"/>
                </a:solidFill>
                <a:latin typeface="Times New Roman"/>
                <a:ea typeface="Times New Roman"/>
                <a:cs typeface="Times New Roman"/>
                <a:sym typeface="Times New Roman"/>
              </a:rPr>
              <a:t>To download Library</a:t>
            </a:r>
            <a:r>
              <a:rPr i="1" lang="en" sz="945">
                <a:solidFill>
                  <a:schemeClr val="dk1"/>
                </a:solidFill>
                <a:latin typeface="Times New Roman"/>
                <a:ea typeface="Times New Roman"/>
                <a:cs typeface="Times New Roman"/>
                <a:sym typeface="Times New Roman"/>
              </a:rPr>
              <a:t>: </a:t>
            </a:r>
            <a:r>
              <a:rPr lang="en" sz="1300">
                <a:solidFill>
                  <a:srgbClr val="0900B5"/>
                </a:solidFill>
                <a:highlight>
                  <a:srgbClr val="FFFFFF"/>
                </a:highlight>
                <a:uFill>
                  <a:noFill/>
                </a:uFill>
                <a:latin typeface="Roboto"/>
                <a:ea typeface="Roboto"/>
                <a:cs typeface="Roboto"/>
                <a:sym typeface="Roboto"/>
                <a:hlinkClick r:id="rId3">
                  <a:extLst>
                    <a:ext uri="{A12FA001-AC4F-418D-AE19-62706E023703}">
                      <ahyp:hlinkClr val="tx"/>
                    </a:ext>
                  </a:extLst>
                </a:hlinkClick>
              </a:rPr>
              <a:t>Arduino MAX30100 Library</a:t>
            </a:r>
            <a:endParaRPr i="1" sz="945">
              <a:solidFill>
                <a:schemeClr val="dk1"/>
              </a:solidFill>
              <a:latin typeface="Times New Roman"/>
              <a:ea typeface="Times New Roman"/>
              <a:cs typeface="Times New Roman"/>
              <a:sym typeface="Times New Roman"/>
            </a:endParaRPr>
          </a:p>
        </p:txBody>
      </p:sp>
      <p:sp>
        <p:nvSpPr>
          <p:cNvPr id="164" name="Google Shape;164;p26"/>
          <p:cNvSpPr/>
          <p:nvPr/>
        </p:nvSpPr>
        <p:spPr>
          <a:xfrm>
            <a:off x="1066875" y="680050"/>
            <a:ext cx="4008300" cy="441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#include &lt;Wire.h&gt;</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#include "MAX30100_PulseOximeter.h"</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#define REPORTING_PERIOD_MS     1000</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PulseOximeter pox;</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uint32_t tsLastReport = 0;</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void onBeatDetected(){</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Serial.println("Beat!");</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void setup(){</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Serial.begin(115200);</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Serial.print("Initializing pulse oximeter..");</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 Initialize the PulseOximeter instance</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 Failures are generally due to an improper I2C wiring, missing power supply</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 or wrong target chip</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if (!pox.begin()) {</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Serial.println("FAILED");</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for(;;);</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 else {</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Serial.println("SUCCESS");</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a:t>
            </a:r>
            <a:endParaRPr sz="845">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Clr>
                <a:schemeClr val="dk1"/>
              </a:buClr>
              <a:buSzPts val="935"/>
              <a:buFont typeface="Arial"/>
              <a:buNone/>
            </a:pPr>
            <a:r>
              <a:rPr lang="en" sz="845">
                <a:solidFill>
                  <a:schemeClr val="dk1"/>
                </a:solidFill>
                <a:latin typeface="Times New Roman"/>
                <a:ea typeface="Times New Roman"/>
                <a:cs typeface="Times New Roman"/>
                <a:sym typeface="Times New Roman"/>
              </a:rPr>
              <a:t>     pox.setIRLedCurrent(MAX30100_LED_CURR_7_6MA);</a:t>
            </a:r>
            <a:endParaRPr sz="845">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One Wire Digital Temperature Sensor - DS18B20.</a:t>
            </a:r>
            <a:endParaRPr b="1" i="1">
              <a:solidFill>
                <a:schemeClr val="dk1"/>
              </a:solidFill>
              <a:latin typeface="Times New Roman"/>
              <a:ea typeface="Times New Roman"/>
              <a:cs typeface="Times New Roman"/>
              <a:sym typeface="Times New Roman"/>
            </a:endParaRPr>
          </a:p>
        </p:txBody>
      </p:sp>
      <p:pic>
        <p:nvPicPr>
          <p:cNvPr id="170" name="Google Shape;170;p27"/>
          <p:cNvPicPr preferRelativeResize="0"/>
          <p:nvPr/>
        </p:nvPicPr>
        <p:blipFill rotWithShape="1">
          <a:blip r:embed="rId3">
            <a:alphaModFix/>
          </a:blip>
          <a:srcRect b="19878" l="12598" r="55659" t="23698"/>
          <a:stretch/>
        </p:blipFill>
        <p:spPr>
          <a:xfrm>
            <a:off x="1600325" y="1502300"/>
            <a:ext cx="2709350" cy="2382599"/>
          </a:xfrm>
          <a:prstGeom prst="rect">
            <a:avLst/>
          </a:prstGeom>
          <a:noFill/>
          <a:ln>
            <a:noFill/>
          </a:ln>
        </p:spPr>
      </p:pic>
      <p:pic>
        <p:nvPicPr>
          <p:cNvPr id="171" name="Google Shape;171;p27"/>
          <p:cNvPicPr preferRelativeResize="0"/>
          <p:nvPr/>
        </p:nvPicPr>
        <p:blipFill rotWithShape="1">
          <a:blip r:embed="rId4">
            <a:alphaModFix/>
          </a:blip>
          <a:srcRect b="25445" l="12369" r="55283" t="29566"/>
          <a:stretch/>
        </p:blipFill>
        <p:spPr>
          <a:xfrm>
            <a:off x="4572000" y="1673250"/>
            <a:ext cx="4056274" cy="2298950"/>
          </a:xfrm>
          <a:prstGeom prst="rect">
            <a:avLst/>
          </a:prstGeom>
          <a:noFill/>
          <a:ln>
            <a:noFill/>
          </a:ln>
        </p:spPr>
      </p:pic>
      <p:sp>
        <p:nvSpPr>
          <p:cNvPr id="172" name="Google Shape;172;p27"/>
          <p:cNvSpPr txBox="1"/>
          <p:nvPr>
            <p:ph idx="1" type="subTitle"/>
          </p:nvPr>
        </p:nvSpPr>
        <p:spPr>
          <a:xfrm>
            <a:off x="1175150" y="3848525"/>
            <a:ext cx="7307700" cy="11130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￼￼DS18B20 is 1-Wire interface Temperature sensor manufactured by Dallas Semiconductor Corp. The unique 1-Wire Interface requires only one digital pin for two way communication with a microcontroller.</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One Wire Digital Temperature Sensor - DS18B20.</a:t>
            </a:r>
            <a:endParaRPr b="1" i="1">
              <a:solidFill>
                <a:schemeClr val="dk1"/>
              </a:solidFill>
              <a:latin typeface="Times New Roman"/>
              <a:ea typeface="Times New Roman"/>
              <a:cs typeface="Times New Roman"/>
              <a:sym typeface="Times New Roman"/>
            </a:endParaRPr>
          </a:p>
        </p:txBody>
      </p:sp>
      <p:sp>
        <p:nvSpPr>
          <p:cNvPr id="178" name="Google Shape;178;p28"/>
          <p:cNvSpPr txBox="1"/>
          <p:nvPr>
            <p:ph idx="1" type="subTitle"/>
          </p:nvPr>
        </p:nvSpPr>
        <p:spPr>
          <a:xfrm>
            <a:off x="1175150" y="1033075"/>
            <a:ext cx="7307700" cy="3928500"/>
          </a:xfrm>
          <a:prstGeom prst="rect">
            <a:avLst/>
          </a:prstGeom>
        </p:spPr>
        <p:txBody>
          <a:bodyPr anchorCtr="0" anchor="t" bIns="34275" lIns="68575" spcFirstLastPara="1" rIns="68575" wrap="square" tIns="34275">
            <a:noAutofit/>
          </a:bodyPr>
          <a:lstStyle/>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DS18B20 temperature sensor is fairly precise and needs no external components to work. It can measure temperatures from -55°C to +125°C with ±0.5°C Accuracy.</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The resolution of the temperature sensor is user-configurable to 9, 10, 11, or 12 bits. However, the default resolution at power-up is 12-bit (i.e. 0.0625°C precision).</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b="1" i="1" lang="en" sz="1600">
                <a:solidFill>
                  <a:schemeClr val="dk1"/>
                </a:solidFill>
                <a:latin typeface="Times New Roman"/>
                <a:ea typeface="Times New Roman"/>
                <a:cs typeface="Times New Roman"/>
                <a:sym typeface="Times New Roman"/>
              </a:rPr>
              <a:t>Specifications:</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Power Supply	3V to 5.5V</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Current Consumption	1mA</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Temperature Range	-55 to 125°C</a:t>
            </a:r>
            <a:endParaRPr i="1" sz="1600">
              <a:solidFill>
                <a:schemeClr val="dk1"/>
              </a:solidFill>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i="1" lang="en" sz="1600">
                <a:solidFill>
                  <a:schemeClr val="dk1"/>
                </a:solidFill>
                <a:latin typeface="Times New Roman"/>
                <a:ea typeface="Times New Roman"/>
                <a:cs typeface="Times New Roman"/>
                <a:sym typeface="Times New Roman"/>
              </a:rPr>
              <a:t>Accuracy	±0.5°C</a:t>
            </a:r>
            <a:endParaRPr i="1" sz="16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Contents</a:t>
            </a:r>
            <a:endParaRPr b="1" i="1">
              <a:solidFill>
                <a:schemeClr val="dk1"/>
              </a:solidFill>
              <a:latin typeface="Times New Roman"/>
              <a:ea typeface="Times New Roman"/>
              <a:cs typeface="Times New Roman"/>
              <a:sym typeface="Times New Roman"/>
            </a:endParaRPr>
          </a:p>
        </p:txBody>
      </p:sp>
      <p:sp>
        <p:nvSpPr>
          <p:cNvPr id="71" name="Google Shape;71;p11"/>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336550" lvl="0" marL="457200" rtl="0" algn="just">
              <a:lnSpc>
                <a:spcPct val="140000"/>
              </a:lnSpc>
              <a:spcBef>
                <a:spcPts val="40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Introduction.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An Overvie</a:t>
            </a:r>
            <a:r>
              <a:rPr i="1" lang="en" sz="1700">
                <a:solidFill>
                  <a:schemeClr val="dk1"/>
                </a:solidFill>
                <a:latin typeface="Times New Roman"/>
                <a:ea typeface="Times New Roman"/>
                <a:cs typeface="Times New Roman"/>
                <a:sym typeface="Times New Roman"/>
              </a:rPr>
              <a:t>w of the Project.</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Engineering Drawing</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Block Diagram</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List of Testing Components.</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Each Components and its Testing Process Explanation.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Conclusion.</a:t>
            </a:r>
            <a:endParaRPr i="1" sz="1700">
              <a:solidFill>
                <a:schemeClr val="dk1"/>
              </a:solidFill>
              <a:latin typeface="Times New Roman"/>
              <a:ea typeface="Times New Roman"/>
              <a:cs typeface="Times New Roman"/>
              <a:sym typeface="Times New Roman"/>
            </a:endParaRPr>
          </a:p>
          <a:p>
            <a:pPr indent="-336550" lvl="0" marL="457200" rtl="0" algn="just">
              <a:lnSpc>
                <a:spcPct val="140000"/>
              </a:lnSpc>
              <a:spcBef>
                <a:spcPts val="0"/>
              </a:spcBef>
              <a:spcAft>
                <a:spcPts val="0"/>
              </a:spcAft>
              <a:buClr>
                <a:schemeClr val="dk1"/>
              </a:buClr>
              <a:buSzPts val="1700"/>
              <a:buFont typeface="Times New Roman"/>
              <a:buAutoNum type="arabicPeriod"/>
            </a:pPr>
            <a:r>
              <a:rPr i="1" lang="en" sz="1700">
                <a:solidFill>
                  <a:schemeClr val="dk1"/>
                </a:solidFill>
                <a:latin typeface="Times New Roman"/>
                <a:ea typeface="Times New Roman"/>
                <a:cs typeface="Times New Roman"/>
                <a:sym typeface="Times New Roman"/>
              </a:rPr>
              <a:t>References.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184" name="Google Shape;184;p29"/>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fontScale="92500" lnSpcReduction="2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Here we are testing  One Wire Digital Temperature Sensor - DS18B20 with the help of an Arduino UNO Board.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Clr>
                <a:schemeClr val="dk1"/>
              </a:buClr>
              <a:buSzPct val="64705"/>
              <a:buFont typeface="Arial"/>
              <a:buNone/>
            </a:pPr>
            <a:r>
              <a:rPr b="1" i="1" lang="en" sz="1700" u="sng">
                <a:solidFill>
                  <a:schemeClr val="dk1"/>
                </a:solidFill>
                <a:latin typeface="Times New Roman"/>
                <a:ea typeface="Times New Roman"/>
                <a:cs typeface="Times New Roman"/>
                <a:sym typeface="Times New Roman"/>
              </a:rPr>
              <a:t>Connections </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Clr>
                <a:schemeClr val="dk1"/>
              </a:buClr>
              <a:buSzPct val="64705"/>
              <a:buFont typeface="Arial"/>
              <a:buNone/>
            </a:pPr>
            <a:r>
              <a:rPr i="1" lang="en" sz="1700">
                <a:solidFill>
                  <a:schemeClr val="dk1"/>
                </a:solidFill>
                <a:latin typeface="Times New Roman"/>
                <a:ea typeface="Times New Roman"/>
                <a:cs typeface="Times New Roman"/>
                <a:sym typeface="Times New Roman"/>
              </a:rPr>
              <a:t>Connect the Vin pin of DS18B20 to Vin pin of Arduino.</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GND pin of DS18B20 to GND pin of Arduino.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Then connect Red stripe to 5V, Black connects to ground and Yellow Stripe is data that goes to digital pin 2 on arduino.</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Clr>
                <a:schemeClr val="dk1"/>
              </a:buClr>
              <a:buSzPct val="64705"/>
              <a:buFont typeface="Arial"/>
              <a:buNone/>
            </a:pPr>
            <a:r>
              <a:rPr i="1" lang="en" sz="1700">
                <a:solidFill>
                  <a:schemeClr val="dk1"/>
                </a:solidFill>
                <a:latin typeface="Times New Roman"/>
                <a:ea typeface="Times New Roman"/>
                <a:cs typeface="Times New Roman"/>
                <a:sym typeface="Times New Roman"/>
              </a:rPr>
              <a:t>Then add a 4.7k pull-up resistor between the signal and power pin to keep the data transfer stable.</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Clr>
                <a:schemeClr val="dk1"/>
              </a:buClr>
              <a:buSzPct val="64705"/>
              <a:buFont typeface="Arial"/>
              <a:buNone/>
            </a:pPr>
            <a:r>
              <a:rPr i="1" lang="en" sz="1700">
                <a:solidFill>
                  <a:schemeClr val="dk1"/>
                </a:solidFill>
                <a:latin typeface="Times New Roman"/>
                <a:ea typeface="Times New Roman"/>
                <a:cs typeface="Times New Roman"/>
                <a:sym typeface="Times New Roman"/>
              </a:rPr>
              <a:t>When we do this connections and the Code is uploaded, open the serial monitor to see the values.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Clr>
                <a:schemeClr val="dk1"/>
              </a:buClr>
              <a:buSzPct val="64705"/>
              <a:buFont typeface="Arial"/>
              <a:buNone/>
            </a:pPr>
            <a:r>
              <a:rPr i="1" lang="en" sz="1700">
                <a:solidFill>
                  <a:schemeClr val="dk1"/>
                </a:solidFill>
                <a:latin typeface="Times New Roman"/>
                <a:ea typeface="Times New Roman"/>
                <a:cs typeface="Times New Roman"/>
                <a:sym typeface="Times New Roman"/>
              </a:rPr>
              <a:t>The circuit diagram and coding is adding in the following slides.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Circuit Diagram</a:t>
            </a:r>
            <a:endParaRPr b="1" i="1">
              <a:solidFill>
                <a:schemeClr val="dk1"/>
              </a:solidFill>
              <a:latin typeface="Times New Roman"/>
              <a:ea typeface="Times New Roman"/>
              <a:cs typeface="Times New Roman"/>
              <a:sym typeface="Times New Roman"/>
            </a:endParaRPr>
          </a:p>
        </p:txBody>
      </p:sp>
      <p:pic>
        <p:nvPicPr>
          <p:cNvPr id="190" name="Google Shape;190;p30"/>
          <p:cNvPicPr preferRelativeResize="0"/>
          <p:nvPr/>
        </p:nvPicPr>
        <p:blipFill rotWithShape="1">
          <a:blip r:embed="rId3">
            <a:alphaModFix/>
          </a:blip>
          <a:srcRect b="18104" l="16549" r="25687" t="12872"/>
          <a:stretch/>
        </p:blipFill>
        <p:spPr>
          <a:xfrm>
            <a:off x="1910075" y="1033075"/>
            <a:ext cx="5757898" cy="3870326"/>
          </a:xfrm>
          <a:prstGeom prst="rect">
            <a:avLst/>
          </a:prstGeom>
          <a:noFill/>
          <a:ln>
            <a:noFill/>
          </a:ln>
        </p:spPr>
      </p:pic>
      <p:sp>
        <p:nvSpPr>
          <p:cNvPr id="191" name="Google Shape;191;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197" name="Google Shape;197;p31"/>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336550" lvl="0" marL="457200" rtl="0" algn="just">
              <a:lnSpc>
                <a:spcPct val="140000"/>
              </a:lnSpc>
              <a:spcBef>
                <a:spcPts val="400"/>
              </a:spcBef>
              <a:spcAft>
                <a:spcPts val="0"/>
              </a:spcAft>
              <a:buClr>
                <a:schemeClr val="dk1"/>
              </a:buClr>
              <a:buSzPts val="1700"/>
              <a:buFont typeface="Times New Roman"/>
              <a:buAutoNum type="arabicPeriod"/>
            </a:pPr>
            <a:r>
              <a:t/>
            </a:r>
            <a:endParaRPr i="1" sz="1700">
              <a:solidFill>
                <a:schemeClr val="dk1"/>
              </a:solidFill>
              <a:latin typeface="Times New Roman"/>
              <a:ea typeface="Times New Roman"/>
              <a:cs typeface="Times New Roman"/>
              <a:sym typeface="Times New Roman"/>
            </a:endParaRPr>
          </a:p>
        </p:txBody>
      </p:sp>
      <p:sp>
        <p:nvSpPr>
          <p:cNvPr id="198" name="Google Shape;198;p31"/>
          <p:cNvSpPr/>
          <p:nvPr/>
        </p:nvSpPr>
        <p:spPr>
          <a:xfrm>
            <a:off x="1229500" y="1120375"/>
            <a:ext cx="3623100" cy="382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#include </a:t>
            </a:r>
            <a:r>
              <a:rPr lang="en" sz="1050">
                <a:solidFill>
                  <a:srgbClr val="D81B60"/>
                </a:solidFill>
                <a:latin typeface="Roboto Mono"/>
                <a:ea typeface="Roboto Mono"/>
                <a:cs typeface="Roboto Mono"/>
                <a:sym typeface="Roboto Mono"/>
              </a:rPr>
              <a:t>&lt;OneWire.h&gt;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#include </a:t>
            </a:r>
            <a:r>
              <a:rPr lang="en" sz="1050">
                <a:solidFill>
                  <a:srgbClr val="D81B60"/>
                </a:solidFill>
                <a:latin typeface="Roboto Mono"/>
                <a:ea typeface="Roboto Mono"/>
                <a:cs typeface="Roboto Mono"/>
                <a:sym typeface="Roboto Mono"/>
              </a:rPr>
              <a:t>&lt;DallasTemperature.h&gt;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0D904F"/>
                </a:solidFill>
                <a:latin typeface="Roboto Mono"/>
                <a:ea typeface="Roboto Mono"/>
                <a:cs typeface="Roboto Mono"/>
                <a:sym typeface="Roboto Mono"/>
              </a:rPr>
              <a:t>// Data wire is plugged into digital pin 2 on the Arduino</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#define ONE_WIRE_BUS 2</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0D904F"/>
                </a:solidFill>
                <a:latin typeface="Roboto Mono"/>
                <a:ea typeface="Roboto Mono"/>
                <a:cs typeface="Roboto Mono"/>
                <a:sym typeface="Roboto Mono"/>
              </a:rPr>
              <a:t>// Setup a oneWire instance to communicate with any OneWire device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OneWire </a:t>
            </a:r>
            <a:r>
              <a:rPr lang="en" sz="1050">
                <a:solidFill>
                  <a:srgbClr val="3B78E7"/>
                </a:solidFill>
                <a:latin typeface="Roboto Mono"/>
                <a:ea typeface="Roboto Mono"/>
                <a:cs typeface="Roboto Mono"/>
                <a:sym typeface="Roboto Mono"/>
              </a:rPr>
              <a:t>oneWire</a:t>
            </a:r>
            <a:r>
              <a:rPr lang="en" sz="1050">
                <a:solidFill>
                  <a:srgbClr val="37474F"/>
                </a:solidFill>
                <a:latin typeface="Roboto Mono"/>
                <a:ea typeface="Roboto Mono"/>
                <a:cs typeface="Roboto Mono"/>
                <a:sym typeface="Roboto Mono"/>
              </a:rPr>
              <a:t>(ONE_WIRE_BUS);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0D904F"/>
                </a:solidFill>
                <a:latin typeface="Roboto Mono"/>
                <a:ea typeface="Roboto Mono"/>
                <a:cs typeface="Roboto Mono"/>
                <a:sym typeface="Roboto Mono"/>
              </a:rPr>
              <a:t>// Pass oneWire reference to DallasTemperature library</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DallasTemperature </a:t>
            </a:r>
            <a:r>
              <a:rPr lang="en" sz="1050">
                <a:solidFill>
                  <a:srgbClr val="3B78E7"/>
                </a:solidFill>
                <a:latin typeface="Roboto Mono"/>
                <a:ea typeface="Roboto Mono"/>
                <a:cs typeface="Roboto Mono"/>
                <a:sym typeface="Roboto Mono"/>
              </a:rPr>
              <a:t>sensors</a:t>
            </a:r>
            <a:r>
              <a:rPr lang="en" sz="1050">
                <a:solidFill>
                  <a:srgbClr val="37474F"/>
                </a:solidFill>
                <a:latin typeface="Roboto Mono"/>
                <a:ea typeface="Roboto Mono"/>
                <a:cs typeface="Roboto Mono"/>
                <a:sym typeface="Roboto Mono"/>
              </a:rPr>
              <a:t>(&amp;oneWire);</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B78E7"/>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 </a:t>
            </a:r>
            <a:r>
              <a:rPr lang="en" sz="1050">
                <a:solidFill>
                  <a:srgbClr val="3B78E7"/>
                </a:solidFill>
                <a:latin typeface="Roboto Mono"/>
                <a:ea typeface="Roboto Mono"/>
                <a:cs typeface="Roboto Mono"/>
                <a:sym typeface="Roboto Mono"/>
              </a:rPr>
              <a:t>setup</a:t>
            </a:r>
            <a:r>
              <a:rPr lang="en" sz="1050">
                <a:solidFill>
                  <a:srgbClr val="37474F"/>
                </a:solidFill>
                <a:latin typeface="Roboto Mono"/>
                <a:ea typeface="Roboto Mono"/>
                <a:cs typeface="Roboto Mono"/>
                <a:sym typeface="Roboto Mono"/>
              </a:rPr>
              <a:t>(</a:t>
            </a:r>
            <a:r>
              <a:rPr lang="en" sz="1050">
                <a:solidFill>
                  <a:srgbClr val="3B78E7"/>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sensors.</a:t>
            </a:r>
            <a:r>
              <a:rPr lang="en" sz="1050">
                <a:solidFill>
                  <a:srgbClr val="3B78E7"/>
                </a:solidFill>
                <a:latin typeface="Roboto Mono"/>
                <a:ea typeface="Roboto Mono"/>
                <a:cs typeface="Roboto Mono"/>
                <a:sym typeface="Roboto Mono"/>
              </a:rPr>
              <a:t>begin</a:t>
            </a:r>
            <a:r>
              <a:rPr lang="en" sz="1050">
                <a:solidFill>
                  <a:srgbClr val="37474F"/>
                </a:solidFill>
                <a:latin typeface="Roboto Mono"/>
                <a:ea typeface="Roboto Mono"/>
                <a:cs typeface="Roboto Mono"/>
                <a:sym typeface="Roboto Mono"/>
              </a:rPr>
              <a:t>();	</a:t>
            </a:r>
            <a:r>
              <a:rPr lang="en" sz="1050">
                <a:solidFill>
                  <a:srgbClr val="0D904F"/>
                </a:solidFill>
                <a:latin typeface="Roboto Mono"/>
                <a:ea typeface="Roboto Mono"/>
                <a:cs typeface="Roboto Mono"/>
                <a:sym typeface="Roboto Mono"/>
              </a:rPr>
              <a:t>// Start up the library</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begin</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9600</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Clr>
                <a:schemeClr val="dk1"/>
              </a:buClr>
              <a:buSzPts val="1100"/>
              <a:buFont typeface="Arial"/>
              <a:buNone/>
            </a:pPr>
            <a:r>
              <a:t/>
            </a:r>
            <a:endParaRPr sz="1050">
              <a:solidFill>
                <a:srgbClr val="37474F"/>
              </a:solidFill>
              <a:latin typeface="Roboto Mono"/>
              <a:ea typeface="Roboto Mono"/>
              <a:cs typeface="Roboto Mono"/>
              <a:sym typeface="Roboto Mono"/>
            </a:endParaRPr>
          </a:p>
        </p:txBody>
      </p:sp>
      <p:sp>
        <p:nvSpPr>
          <p:cNvPr id="199" name="Google Shape;199;p31"/>
          <p:cNvSpPr/>
          <p:nvPr/>
        </p:nvSpPr>
        <p:spPr>
          <a:xfrm>
            <a:off x="4983075" y="1120375"/>
            <a:ext cx="3623100" cy="382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B78E7"/>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 </a:t>
            </a:r>
            <a:r>
              <a:rPr lang="en" sz="1050">
                <a:solidFill>
                  <a:srgbClr val="3B78E7"/>
                </a:solidFill>
                <a:latin typeface="Roboto Mono"/>
                <a:ea typeface="Roboto Mono"/>
                <a:cs typeface="Roboto Mono"/>
                <a:sym typeface="Roboto Mono"/>
              </a:rPr>
              <a:t>loop</a:t>
            </a:r>
            <a:r>
              <a:rPr lang="en" sz="1050">
                <a:solidFill>
                  <a:srgbClr val="37474F"/>
                </a:solidFill>
                <a:latin typeface="Roboto Mono"/>
                <a:ea typeface="Roboto Mono"/>
                <a:cs typeface="Roboto Mono"/>
                <a:sym typeface="Roboto Mono"/>
              </a:rPr>
              <a:t>(</a:t>
            </a:r>
            <a:r>
              <a:rPr lang="en" sz="1050">
                <a:solidFill>
                  <a:srgbClr val="3B78E7"/>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0D904F"/>
                </a:solidFill>
                <a:latin typeface="Roboto Mono"/>
                <a:ea typeface="Roboto Mono"/>
                <a:cs typeface="Roboto Mono"/>
                <a:sym typeface="Roboto Mono"/>
              </a:rPr>
              <a:t>// Send the command to get temperatures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sensors.</a:t>
            </a:r>
            <a:r>
              <a:rPr lang="en" sz="1050">
                <a:solidFill>
                  <a:srgbClr val="3B78E7"/>
                </a:solidFill>
                <a:latin typeface="Roboto Mono"/>
                <a:ea typeface="Roboto Mono"/>
                <a:cs typeface="Roboto Mono"/>
                <a:sym typeface="Roboto Mono"/>
              </a:rPr>
              <a:t>requestTemperatures</a:t>
            </a:r>
            <a:r>
              <a:rPr lang="en"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0D904F"/>
                </a:solidFill>
                <a:latin typeface="Roboto Mono"/>
                <a:ea typeface="Roboto Mono"/>
                <a:cs typeface="Roboto Mono"/>
                <a:sym typeface="Roboto Mono"/>
              </a:rPr>
              <a:t>//print the temperature in Celsius</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a:t>
            </a:r>
            <a:r>
              <a:rPr lang="en" sz="1050">
                <a:solidFill>
                  <a:srgbClr val="D81B60"/>
                </a:solidFill>
                <a:latin typeface="Roboto Mono"/>
                <a:ea typeface="Roboto Mono"/>
                <a:cs typeface="Roboto Mono"/>
                <a:sym typeface="Roboto Mono"/>
              </a:rPr>
              <a:t>"Temperature: "</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(sensors.</a:t>
            </a:r>
            <a:r>
              <a:rPr lang="en" sz="1050">
                <a:solidFill>
                  <a:srgbClr val="3B78E7"/>
                </a:solidFill>
                <a:latin typeface="Roboto Mono"/>
                <a:ea typeface="Roboto Mono"/>
                <a:cs typeface="Roboto Mono"/>
                <a:sym typeface="Roboto Mono"/>
              </a:rPr>
              <a:t>getTempCByIndex</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0</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a:t>
            </a:r>
            <a:r>
              <a:rPr lang="en" sz="1050">
                <a:solidFill>
                  <a:srgbClr val="3B78E7"/>
                </a:solidFill>
                <a:latin typeface="Roboto Mono"/>
                <a:ea typeface="Roboto Mono"/>
                <a:cs typeface="Roboto Mono"/>
                <a:sym typeface="Roboto Mono"/>
              </a:rPr>
              <a:t>char</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176</a:t>
            </a:r>
            <a:r>
              <a:rPr lang="en" sz="1050">
                <a:solidFill>
                  <a:srgbClr val="37474F"/>
                </a:solidFill>
                <a:latin typeface="Roboto Mono"/>
                <a:ea typeface="Roboto Mono"/>
                <a:cs typeface="Roboto Mono"/>
                <a:sym typeface="Roboto Mono"/>
              </a:rPr>
              <a:t>);</a:t>
            </a:r>
            <a:r>
              <a:rPr lang="en" sz="1050">
                <a:solidFill>
                  <a:srgbClr val="0D904F"/>
                </a:solidFill>
                <a:latin typeface="Roboto Mono"/>
                <a:ea typeface="Roboto Mono"/>
                <a:cs typeface="Roboto Mono"/>
                <a:sym typeface="Roboto Mono"/>
              </a:rPr>
              <a:t>//shows degrees character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a:t>
            </a:r>
            <a:r>
              <a:rPr lang="en" sz="1050">
                <a:solidFill>
                  <a:srgbClr val="D81B60"/>
                </a:solidFill>
                <a:latin typeface="Roboto Mono"/>
                <a:ea typeface="Roboto Mono"/>
                <a:cs typeface="Roboto Mono"/>
                <a:sym typeface="Roboto Mono"/>
              </a:rPr>
              <a:t>"C  |  "</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0D904F"/>
                </a:solidFill>
                <a:latin typeface="Roboto Mono"/>
                <a:ea typeface="Roboto Mono"/>
                <a:cs typeface="Roboto Mono"/>
                <a:sym typeface="Roboto Mono"/>
              </a:rPr>
              <a:t>//print the temperature in Fahrenheit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((sensors.</a:t>
            </a:r>
            <a:r>
              <a:rPr lang="en" sz="1050">
                <a:solidFill>
                  <a:srgbClr val="3B78E7"/>
                </a:solidFill>
                <a:latin typeface="Roboto Mono"/>
                <a:ea typeface="Roboto Mono"/>
                <a:cs typeface="Roboto Mono"/>
                <a:sym typeface="Roboto Mono"/>
              </a:rPr>
              <a:t>getTempCByIndex</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0</a:t>
            </a:r>
            <a:r>
              <a:rPr lang="en" sz="1050">
                <a:solidFill>
                  <a:srgbClr val="37474F"/>
                </a:solidFill>
                <a:latin typeface="Roboto Mono"/>
                <a:ea typeface="Roboto Mono"/>
                <a:cs typeface="Roboto Mono"/>
                <a:sym typeface="Roboto Mono"/>
              </a:rPr>
              <a:t>) * </a:t>
            </a:r>
            <a:r>
              <a:rPr lang="en" sz="1050">
                <a:solidFill>
                  <a:srgbClr val="C53929"/>
                </a:solidFill>
                <a:latin typeface="Roboto Mono"/>
                <a:ea typeface="Roboto Mono"/>
                <a:cs typeface="Roboto Mono"/>
                <a:sym typeface="Roboto Mono"/>
              </a:rPr>
              <a:t>9.0</a:t>
            </a:r>
            <a:r>
              <a:rPr lang="en" sz="1050">
                <a:solidFill>
                  <a:srgbClr val="37474F"/>
                </a:solidFill>
                <a:latin typeface="Roboto Mono"/>
                <a:ea typeface="Roboto Mono"/>
                <a:cs typeface="Roboto Mono"/>
                <a:sym typeface="Roboto Mono"/>
              </a:rPr>
              <a:t>) / </a:t>
            </a:r>
            <a:r>
              <a:rPr lang="en" sz="1050">
                <a:solidFill>
                  <a:srgbClr val="C53929"/>
                </a:solidFill>
                <a:latin typeface="Roboto Mono"/>
                <a:ea typeface="Roboto Mono"/>
                <a:cs typeface="Roboto Mono"/>
                <a:sym typeface="Roboto Mono"/>
              </a:rPr>
              <a:t>5.0</a:t>
            </a:r>
            <a:r>
              <a:rPr lang="en" sz="1050">
                <a:solidFill>
                  <a:srgbClr val="37474F"/>
                </a:solidFill>
                <a:latin typeface="Roboto Mono"/>
                <a:ea typeface="Roboto Mono"/>
                <a:cs typeface="Roboto Mono"/>
                <a:sym typeface="Roboto Mono"/>
              </a:rPr>
              <a:t> + </a:t>
            </a:r>
            <a:r>
              <a:rPr lang="en" sz="1050">
                <a:solidFill>
                  <a:srgbClr val="C53929"/>
                </a:solidFill>
                <a:latin typeface="Roboto Mono"/>
                <a:ea typeface="Roboto Mono"/>
                <a:cs typeface="Roboto Mono"/>
                <a:sym typeface="Roboto Mono"/>
              </a:rPr>
              <a:t>32.0</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a:t>
            </a:r>
            <a:r>
              <a:rPr lang="en" sz="1050">
                <a:solidFill>
                  <a:srgbClr val="37474F"/>
                </a:solidFill>
                <a:latin typeface="Roboto Mono"/>
                <a:ea typeface="Roboto Mono"/>
                <a:cs typeface="Roboto Mono"/>
                <a:sym typeface="Roboto Mono"/>
              </a:rPr>
              <a:t>((</a:t>
            </a:r>
            <a:r>
              <a:rPr lang="en" sz="1050">
                <a:solidFill>
                  <a:srgbClr val="3B78E7"/>
                </a:solidFill>
                <a:latin typeface="Roboto Mono"/>
                <a:ea typeface="Roboto Mono"/>
                <a:cs typeface="Roboto Mono"/>
                <a:sym typeface="Roboto Mono"/>
              </a:rPr>
              <a:t>char</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176</a:t>
            </a:r>
            <a:r>
              <a:rPr lang="en" sz="1050">
                <a:solidFill>
                  <a:srgbClr val="37474F"/>
                </a:solidFill>
                <a:latin typeface="Roboto Mono"/>
                <a:ea typeface="Roboto Mono"/>
                <a:cs typeface="Roboto Mono"/>
                <a:sym typeface="Roboto Mono"/>
              </a:rPr>
              <a:t>);</a:t>
            </a:r>
            <a:r>
              <a:rPr lang="en" sz="1050">
                <a:solidFill>
                  <a:srgbClr val="0D904F"/>
                </a:solidFill>
                <a:latin typeface="Roboto Mono"/>
                <a:ea typeface="Roboto Mono"/>
                <a:cs typeface="Roboto Mono"/>
                <a:sym typeface="Roboto Mono"/>
              </a:rPr>
              <a:t>//shows degrees character</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Serial.</a:t>
            </a:r>
            <a:r>
              <a:rPr lang="en" sz="1050">
                <a:solidFill>
                  <a:srgbClr val="3B78E7"/>
                </a:solidFill>
                <a:latin typeface="Roboto Mono"/>
                <a:ea typeface="Roboto Mono"/>
                <a:cs typeface="Roboto Mono"/>
                <a:sym typeface="Roboto Mono"/>
              </a:rPr>
              <a:t>println</a:t>
            </a:r>
            <a:r>
              <a:rPr lang="en" sz="1050">
                <a:solidFill>
                  <a:srgbClr val="37474F"/>
                </a:solidFill>
                <a:latin typeface="Roboto Mono"/>
                <a:ea typeface="Roboto Mono"/>
                <a:cs typeface="Roboto Mono"/>
                <a:sym typeface="Roboto Mono"/>
              </a:rPr>
              <a:t>(</a:t>
            </a:r>
            <a:r>
              <a:rPr lang="en" sz="1050">
                <a:solidFill>
                  <a:srgbClr val="D81B60"/>
                </a:solidFill>
                <a:latin typeface="Roboto Mono"/>
                <a:ea typeface="Roboto Mono"/>
                <a:cs typeface="Roboto Mono"/>
                <a:sym typeface="Roboto Mono"/>
              </a:rPr>
              <a:t>"F"</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3B78E7"/>
                </a:solidFill>
                <a:latin typeface="Roboto Mono"/>
                <a:ea typeface="Roboto Mono"/>
                <a:cs typeface="Roboto Mono"/>
                <a:sym typeface="Roboto Mono"/>
              </a:rPr>
              <a:t>delay</a:t>
            </a:r>
            <a:r>
              <a:rPr lang="en" sz="1050">
                <a:solidFill>
                  <a:srgbClr val="37474F"/>
                </a:solidFill>
                <a:latin typeface="Roboto Mono"/>
                <a:ea typeface="Roboto Mono"/>
                <a:cs typeface="Roboto Mono"/>
                <a:sym typeface="Roboto Mono"/>
              </a:rPr>
              <a:t>(</a:t>
            </a:r>
            <a:r>
              <a:rPr lang="en" sz="1050">
                <a:solidFill>
                  <a:srgbClr val="C53929"/>
                </a:solidFill>
                <a:latin typeface="Roboto Mono"/>
                <a:ea typeface="Roboto Mono"/>
                <a:cs typeface="Roboto Mono"/>
                <a:sym typeface="Roboto Mono"/>
              </a:rPr>
              <a:t>500</a:t>
            </a: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190500" marR="190500" rtl="0" algn="l">
              <a:lnSpc>
                <a:spcPct val="164285"/>
              </a:lnSpc>
              <a:spcBef>
                <a:spcPts val="0"/>
              </a:spcBef>
              <a:spcAft>
                <a:spcPts val="0"/>
              </a:spcAft>
              <a:buNone/>
            </a:pPr>
            <a:r>
              <a:rPr lang="en" sz="1050">
                <a:solidFill>
                  <a:srgbClr val="37474F"/>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GPS Module.</a:t>
            </a:r>
            <a:endParaRPr b="1" i="1">
              <a:solidFill>
                <a:schemeClr val="dk1"/>
              </a:solidFill>
              <a:latin typeface="Times New Roman"/>
              <a:ea typeface="Times New Roman"/>
              <a:cs typeface="Times New Roman"/>
              <a:sym typeface="Times New Roman"/>
            </a:endParaRPr>
          </a:p>
        </p:txBody>
      </p:sp>
      <p:pic>
        <p:nvPicPr>
          <p:cNvPr id="205" name="Google Shape;205;p32"/>
          <p:cNvPicPr preferRelativeResize="0"/>
          <p:nvPr/>
        </p:nvPicPr>
        <p:blipFill rotWithShape="1">
          <a:blip r:embed="rId3">
            <a:alphaModFix/>
          </a:blip>
          <a:srcRect b="14618" l="22945" r="30207" t="20120"/>
          <a:stretch/>
        </p:blipFill>
        <p:spPr>
          <a:xfrm>
            <a:off x="1050263" y="1884250"/>
            <a:ext cx="2710973" cy="2124325"/>
          </a:xfrm>
          <a:prstGeom prst="rect">
            <a:avLst/>
          </a:prstGeom>
          <a:noFill/>
          <a:ln>
            <a:noFill/>
          </a:ln>
        </p:spPr>
      </p:pic>
      <p:sp>
        <p:nvSpPr>
          <p:cNvPr id="206" name="Google Shape;206;p32"/>
          <p:cNvSpPr txBox="1"/>
          <p:nvPr>
            <p:ph idx="1" type="subTitle"/>
          </p:nvPr>
        </p:nvSpPr>
        <p:spPr>
          <a:xfrm>
            <a:off x="3761225" y="1149475"/>
            <a:ext cx="4990800" cy="3812100"/>
          </a:xfrm>
          <a:prstGeom prst="rect">
            <a:avLst/>
          </a:prstGeom>
        </p:spPr>
        <p:txBody>
          <a:bodyPr anchorCtr="0" anchor="t" bIns="34275" lIns="68575" spcFirstLastPara="1" rIns="68575" wrap="square" tIns="34275">
            <a:normAutofit fontScale="70000" lnSpcReduction="10000"/>
          </a:bodyPr>
          <a:lstStyle/>
          <a:p>
            <a:pPr indent="0" lvl="0" marL="114300" rtl="0" algn="just">
              <a:lnSpc>
                <a:spcPct val="150000"/>
              </a:lnSpc>
              <a:spcBef>
                <a:spcPts val="360"/>
              </a:spcBef>
              <a:spcAft>
                <a:spcPts val="0"/>
              </a:spcAft>
              <a:buClr>
                <a:schemeClr val="dk1"/>
              </a:buClr>
              <a:buSzPct val="67391"/>
              <a:buFont typeface="Arial"/>
              <a:buNone/>
            </a:pPr>
            <a:r>
              <a:rPr i="1" lang="en" sz="2070">
                <a:solidFill>
                  <a:schemeClr val="dk1"/>
                </a:solidFill>
                <a:latin typeface="Times New Roman"/>
                <a:ea typeface="Times New Roman"/>
                <a:cs typeface="Times New Roman"/>
                <a:sym typeface="Times New Roman"/>
              </a:rPr>
              <a:t>This module is a NEO-6M GPS chip from u-blox. </a:t>
            </a:r>
            <a:r>
              <a:rPr i="1" lang="en" sz="1827">
                <a:solidFill>
                  <a:schemeClr val="dk1"/>
                </a:solidFill>
                <a:latin typeface="Times New Roman"/>
                <a:ea typeface="Times New Roman"/>
                <a:cs typeface="Times New Roman"/>
                <a:sym typeface="Times New Roman"/>
              </a:rPr>
              <a:t>It can track up to 22 satellites on 50 channels and achieves the industry’s highest level of sensitivity i.e. -161 dB tracking, while consuming only 45mA supply current.</a:t>
            </a:r>
            <a:endParaRPr i="1" sz="2432">
              <a:solidFill>
                <a:schemeClr val="dk1"/>
              </a:solidFill>
            </a:endParaRPr>
          </a:p>
          <a:p>
            <a:pPr indent="0" lvl="0" marL="114300" rtl="0" algn="just">
              <a:lnSpc>
                <a:spcPct val="150000"/>
              </a:lnSpc>
              <a:spcBef>
                <a:spcPts val="360"/>
              </a:spcBef>
              <a:spcAft>
                <a:spcPts val="0"/>
              </a:spcAft>
              <a:buClr>
                <a:schemeClr val="dk1"/>
              </a:buClr>
              <a:buSzPct val="76333"/>
              <a:buFont typeface="Arial"/>
              <a:buNone/>
            </a:pPr>
            <a:r>
              <a:rPr i="1" lang="en" sz="1827">
                <a:solidFill>
                  <a:schemeClr val="dk1"/>
                </a:solidFill>
                <a:latin typeface="Times New Roman"/>
                <a:ea typeface="Times New Roman"/>
                <a:cs typeface="Times New Roman"/>
                <a:sym typeface="Times New Roman"/>
              </a:rPr>
              <a:t>Unlike other GPS modules, it can do up to 5 location updates a second with 2.5m Horizontal position accuracy. The u-blox 6 positioning engine also boasts a Time-To-First-Fix (TTFF) of under 1 second.</a:t>
            </a:r>
            <a:endParaRPr i="1" sz="2432">
              <a:solidFill>
                <a:schemeClr val="dk1"/>
              </a:solidFill>
            </a:endParaRPr>
          </a:p>
          <a:p>
            <a:pPr indent="0" lvl="0" marL="114300" rtl="0" algn="just">
              <a:lnSpc>
                <a:spcPct val="150000"/>
              </a:lnSpc>
              <a:spcBef>
                <a:spcPts val="360"/>
              </a:spcBef>
              <a:spcAft>
                <a:spcPts val="0"/>
              </a:spcAft>
              <a:buClr>
                <a:schemeClr val="dk1"/>
              </a:buClr>
              <a:buSzPct val="76333"/>
              <a:buFont typeface="Arial"/>
              <a:buNone/>
            </a:pPr>
            <a:r>
              <a:rPr i="1" lang="en" sz="1827">
                <a:solidFill>
                  <a:schemeClr val="dk1"/>
                </a:solidFill>
                <a:latin typeface="Times New Roman"/>
                <a:ea typeface="Times New Roman"/>
                <a:cs typeface="Times New Roman"/>
                <a:sym typeface="Times New Roman"/>
              </a:rPr>
              <a:t>One of the best features the chip provides is Power Save Mode(PSM). It allows a reduction in system power consumption by selectively switching parts of the receiver ON and OFF. This dramatically reduces power consumption of the module to just 11mA making it suitable for power sensitive applications like GPS wristwatch.</a:t>
            </a:r>
            <a:endParaRPr i="1" sz="2432">
              <a:solidFill>
                <a:schemeClr val="dk1"/>
              </a:solidFill>
            </a:endParaRPr>
          </a:p>
        </p:txBody>
      </p:sp>
      <p:sp>
        <p:nvSpPr>
          <p:cNvPr id="207" name="Google Shape;207;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08" name="Google Shape;208;p3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09" name="Google Shape;209;p32"/>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215" name="Google Shape;215;p33"/>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lnSpcReduction="1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Here we are testing  the GPS MOdule with the help of an Arduino UNO Board.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Connections </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GPS Power pin to 5V</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GPS Ground pin to ground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GPS TX (transmit) pin to Digital 8</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GPS RX (receive) pin to Digital 7</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board can work with the voltage input between 3.3V to 5V.</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When we do this connections and the Code is uploaded, open the serial monitor to see the values.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circuit diagram and coding is adding in the following slides.</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Circuit Diagram</a:t>
            </a:r>
            <a:endParaRPr b="1" i="1">
              <a:solidFill>
                <a:schemeClr val="dk1"/>
              </a:solidFill>
              <a:latin typeface="Times New Roman"/>
              <a:ea typeface="Times New Roman"/>
              <a:cs typeface="Times New Roman"/>
              <a:sym typeface="Times New Roman"/>
            </a:endParaRPr>
          </a:p>
        </p:txBody>
      </p:sp>
      <p:sp>
        <p:nvSpPr>
          <p:cNvPr id="221" name="Google Shape;221;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2" name="Google Shape;222;p34"/>
          <p:cNvPicPr preferRelativeResize="0"/>
          <p:nvPr/>
        </p:nvPicPr>
        <p:blipFill rotWithShape="1">
          <a:blip r:embed="rId3">
            <a:alphaModFix/>
          </a:blip>
          <a:srcRect b="4186" l="22522" r="35188" t="29984"/>
          <a:stretch/>
        </p:blipFill>
        <p:spPr>
          <a:xfrm>
            <a:off x="1913925" y="1047625"/>
            <a:ext cx="5753275" cy="3867426"/>
          </a:xfrm>
          <a:prstGeom prst="rect">
            <a:avLst/>
          </a:prstGeom>
          <a:noFill/>
          <a:ln>
            <a:noFill/>
          </a:ln>
        </p:spPr>
      </p:pic>
      <p:sp>
        <p:nvSpPr>
          <p:cNvPr id="223" name="Google Shape;223;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Source Code</a:t>
            </a:r>
            <a:endParaRPr b="1" i="1">
              <a:solidFill>
                <a:schemeClr val="dk1"/>
              </a:solidFill>
              <a:latin typeface="Times New Roman"/>
              <a:ea typeface="Times New Roman"/>
              <a:cs typeface="Times New Roman"/>
              <a:sym typeface="Times New Roman"/>
            </a:endParaRPr>
          </a:p>
        </p:txBody>
      </p:sp>
      <p:sp>
        <p:nvSpPr>
          <p:cNvPr id="229" name="Google Shape;229;p35"/>
          <p:cNvSpPr/>
          <p:nvPr/>
        </p:nvSpPr>
        <p:spPr>
          <a:xfrm>
            <a:off x="1229500" y="1120375"/>
            <a:ext cx="3623100" cy="382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190500" rtl="0" algn="l">
              <a:lnSpc>
                <a:spcPct val="164285"/>
              </a:lnSpc>
              <a:spcBef>
                <a:spcPts val="0"/>
              </a:spcBef>
              <a:spcAft>
                <a:spcPts val="0"/>
              </a:spcAft>
              <a:buNone/>
            </a:pPr>
            <a:r>
              <a:rPr lang="en" sz="950">
                <a:solidFill>
                  <a:srgbClr val="37474F"/>
                </a:solidFill>
                <a:latin typeface="Roboto Mono"/>
                <a:ea typeface="Roboto Mono"/>
                <a:cs typeface="Roboto Mono"/>
                <a:sym typeface="Roboto Mono"/>
              </a:rPr>
              <a:t>// uncomment this line to turn on RMC (recommended minimum) and GGA (fix data) including altitude GPS.sendCommand(PMTK_SET_NMEA_OUTPUT_RMCGGA);</a:t>
            </a:r>
            <a:endParaRPr sz="9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950">
                <a:solidFill>
                  <a:srgbClr val="37474F"/>
                </a:solidFill>
                <a:latin typeface="Roboto Mono"/>
                <a:ea typeface="Roboto Mono"/>
                <a:cs typeface="Roboto Mono"/>
                <a:sym typeface="Roboto Mono"/>
              </a:rPr>
              <a:t>  // uncomment this line to turn on only the "minimum recommended" data for high update rates! //GPS.sendCommand(PMTK_SET_NMEA_OUTPUT_RMCONLY);</a:t>
            </a:r>
            <a:endParaRPr sz="9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950">
                <a:solidFill>
                  <a:srgbClr val="37474F"/>
                </a:solidFill>
                <a:latin typeface="Roboto Mono"/>
                <a:ea typeface="Roboto Mono"/>
                <a:cs typeface="Roboto Mono"/>
                <a:sym typeface="Roboto Mono"/>
              </a:rPr>
              <a:t>  // uncomment this line to turn on all the available data - for 9600 baud you'll want 1 Hz rate //GPS.sendCommand(PMTK_SET_NMEA_OUTPUT_ALLDATA);</a:t>
            </a:r>
            <a:endParaRPr sz="9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950">
                <a:solidFill>
                  <a:srgbClr val="37474F"/>
                </a:solidFill>
                <a:latin typeface="Roboto Mono"/>
                <a:ea typeface="Roboto Mono"/>
                <a:cs typeface="Roboto Mono"/>
                <a:sym typeface="Roboto Mono"/>
              </a:rPr>
              <a:t> </a:t>
            </a:r>
            <a:endParaRPr sz="950">
              <a:solidFill>
                <a:srgbClr val="37474F"/>
              </a:solidFill>
              <a:latin typeface="Roboto Mono"/>
              <a:ea typeface="Roboto Mono"/>
              <a:cs typeface="Roboto Mono"/>
              <a:sym typeface="Roboto Mono"/>
            </a:endParaRPr>
          </a:p>
        </p:txBody>
      </p:sp>
      <p:sp>
        <p:nvSpPr>
          <p:cNvPr id="230" name="Google Shape;230;p35"/>
          <p:cNvSpPr/>
          <p:nvPr/>
        </p:nvSpPr>
        <p:spPr>
          <a:xfrm>
            <a:off x="4983075" y="1120375"/>
            <a:ext cx="3623100" cy="382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190500" rtl="0" algn="l">
              <a:lnSpc>
                <a:spcPct val="164285"/>
              </a:lnSpc>
              <a:spcBef>
                <a:spcPts val="0"/>
              </a:spcBef>
              <a:spcAft>
                <a:spcPts val="0"/>
              </a:spcAft>
              <a:buNone/>
            </a:pPr>
            <a:r>
              <a:rPr lang="en" sz="1050">
                <a:solidFill>
                  <a:srgbClr val="37474F"/>
                </a:solidFill>
                <a:latin typeface="Roboto Mono"/>
                <a:ea typeface="Roboto Mono"/>
                <a:cs typeface="Roboto Mono"/>
                <a:sym typeface="Roboto Mono"/>
              </a:rPr>
              <a:t> // Set the update rate</a:t>
            </a:r>
            <a:endParaRPr sz="10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1050">
                <a:solidFill>
                  <a:srgbClr val="37474F"/>
                </a:solidFill>
                <a:latin typeface="Roboto Mono"/>
                <a:ea typeface="Roboto Mono"/>
                <a:cs typeface="Roboto Mono"/>
                <a:sym typeface="Roboto Mono"/>
              </a:rPr>
              <a:t>  // 1 Hz update rate  //GPS.sendCommand(PMTK_SET_NMEA_UPDATE_1HZ);</a:t>
            </a:r>
            <a:endParaRPr sz="10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1050">
                <a:solidFill>
                  <a:srgbClr val="37474F"/>
                </a:solidFill>
                <a:latin typeface="Roboto Mono"/>
                <a:ea typeface="Roboto Mono"/>
                <a:cs typeface="Roboto Mono"/>
                <a:sym typeface="Roboto Mono"/>
              </a:rPr>
              <a:t>  // 5 Hz update rate- for 9600 baud you'll have to set the output to RMC or RMCGGA only (see above) GPS.sendCommand(PMTK_SET_NMEA_UPDATE_5HZ);</a:t>
            </a:r>
            <a:endParaRPr sz="1050">
              <a:solidFill>
                <a:srgbClr val="37474F"/>
              </a:solidFill>
              <a:latin typeface="Roboto Mono"/>
              <a:ea typeface="Roboto Mono"/>
              <a:cs typeface="Roboto Mono"/>
              <a:sym typeface="Roboto Mono"/>
            </a:endParaRPr>
          </a:p>
          <a:p>
            <a:pPr indent="0" lvl="0" marL="0" marR="190500" rtl="0" algn="l">
              <a:lnSpc>
                <a:spcPct val="164285"/>
              </a:lnSpc>
              <a:spcBef>
                <a:spcPts val="0"/>
              </a:spcBef>
              <a:spcAft>
                <a:spcPts val="0"/>
              </a:spcAft>
              <a:buNone/>
            </a:pPr>
            <a:r>
              <a:rPr lang="en" sz="1050">
                <a:solidFill>
                  <a:srgbClr val="37474F"/>
                </a:solidFill>
                <a:latin typeface="Roboto Mono"/>
                <a:ea typeface="Roboto Mono"/>
                <a:cs typeface="Roboto Mono"/>
                <a:sym typeface="Roboto Mono"/>
              </a:rPr>
              <a:t>  // 10 Hz update rate - for 9600 baud you'll have to set the output to RMC only (see above) //GPS.sendCommand(PMTK_SET_NMEA_UPDATE_10HZ);</a:t>
            </a:r>
            <a:endParaRPr sz="1050">
              <a:solidFill>
                <a:srgbClr val="37474F"/>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GSM Module </a:t>
            </a:r>
            <a:r>
              <a:rPr i="1" lang="en">
                <a:solidFill>
                  <a:schemeClr val="dk1"/>
                </a:solidFill>
                <a:latin typeface="Times New Roman"/>
                <a:ea typeface="Times New Roman"/>
                <a:cs typeface="Times New Roman"/>
                <a:sym typeface="Times New Roman"/>
              </a:rPr>
              <a:t>[ESP32 Wireless Module GPRS Antenna SIM Card SIM800L Board]</a:t>
            </a:r>
            <a:endParaRPr i="1">
              <a:solidFill>
                <a:schemeClr val="dk1"/>
              </a:solidFill>
              <a:latin typeface="Times New Roman"/>
              <a:ea typeface="Times New Roman"/>
              <a:cs typeface="Times New Roman"/>
              <a:sym typeface="Times New Roman"/>
            </a:endParaRPr>
          </a:p>
        </p:txBody>
      </p:sp>
      <p:pic>
        <p:nvPicPr>
          <p:cNvPr id="236" name="Google Shape;236;p36"/>
          <p:cNvPicPr preferRelativeResize="0"/>
          <p:nvPr/>
        </p:nvPicPr>
        <p:blipFill>
          <a:blip r:embed="rId3">
            <a:alphaModFix/>
          </a:blip>
          <a:stretch>
            <a:fillRect/>
          </a:stretch>
        </p:blipFill>
        <p:spPr>
          <a:xfrm>
            <a:off x="800925" y="1061898"/>
            <a:ext cx="3465525" cy="3666075"/>
          </a:xfrm>
          <a:prstGeom prst="rect">
            <a:avLst/>
          </a:prstGeom>
          <a:noFill/>
          <a:ln>
            <a:noFill/>
          </a:ln>
        </p:spPr>
      </p:pic>
      <p:sp>
        <p:nvSpPr>
          <p:cNvPr id="237" name="Google Shape;237;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38" name="Google Shape;238;p3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39" name="Google Shape;239;p36"/>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pic>
        <p:nvPicPr>
          <p:cNvPr id="240" name="Google Shape;240;p36"/>
          <p:cNvPicPr preferRelativeResize="0"/>
          <p:nvPr/>
        </p:nvPicPr>
        <p:blipFill rotWithShape="1">
          <a:blip r:embed="rId4">
            <a:alphaModFix/>
          </a:blip>
          <a:srcRect b="0" l="0" r="0" t="0"/>
          <a:stretch/>
        </p:blipFill>
        <p:spPr>
          <a:xfrm>
            <a:off x="4387400" y="1855250"/>
            <a:ext cx="4643350" cy="215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idx="1" type="subTitle"/>
          </p:nvPr>
        </p:nvSpPr>
        <p:spPr>
          <a:xfrm>
            <a:off x="1230875" y="1285100"/>
            <a:ext cx="7307700" cy="3659400"/>
          </a:xfrm>
          <a:prstGeom prst="rect">
            <a:avLst/>
          </a:prstGeom>
        </p:spPr>
        <p:txBody>
          <a:bodyPr anchorCtr="0" anchor="t" bIns="34275" lIns="68575" spcFirstLastPara="1" rIns="68575" wrap="square" tIns="34275">
            <a:normAutofit fontScale="85000"/>
          </a:bodyPr>
          <a:lstStyle/>
          <a:p>
            <a:pPr indent="0" lvl="0" marL="0" rtl="0" algn="l">
              <a:lnSpc>
                <a:spcPct val="150000"/>
              </a:lnSpc>
              <a:spcBef>
                <a:spcPts val="0"/>
              </a:spcBef>
              <a:spcAft>
                <a:spcPts val="0"/>
              </a:spcAft>
              <a:buSzPct val="39787"/>
              <a:buNone/>
            </a:pPr>
            <a:r>
              <a:rPr i="1" lang="en" sz="2350">
                <a:solidFill>
                  <a:schemeClr val="dk1"/>
                </a:solidFill>
                <a:latin typeface="Times New Roman"/>
                <a:ea typeface="Times New Roman"/>
                <a:cs typeface="Times New Roman"/>
                <a:sym typeface="Times New Roman"/>
              </a:rPr>
              <a:t>The heart of the module is a SIM800L GSM cellular chip from SimCom. The operating voltage of the chip is from 3.4V to 4.4V, which makes it an ideal candidate for direct LiPo battery supply. This makes it a good choice for embedding into projects without a lot of space. All the necessary data pins of SIM800L GSM chip are broken out to a 0.1″ pitch headers. This includes pins required for communication with a microcontroller over UART. The module supports baud rate from 1200 bps to 115200 bps with Auto-Baud detection.</a:t>
            </a:r>
            <a:endParaRPr i="1" sz="1245">
              <a:solidFill>
                <a:schemeClr val="dk1"/>
              </a:solidFill>
              <a:latin typeface="Times New Roman"/>
              <a:ea typeface="Times New Roman"/>
              <a:cs typeface="Times New Roman"/>
              <a:sym typeface="Times New Roman"/>
            </a:endParaRPr>
          </a:p>
        </p:txBody>
      </p:sp>
      <p:sp>
        <p:nvSpPr>
          <p:cNvPr id="246" name="Google Shape;246;p3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GSM Module </a:t>
            </a:r>
            <a:r>
              <a:rPr b="1" i="1" lang="en">
                <a:solidFill>
                  <a:schemeClr val="dk1"/>
                </a:solidFill>
                <a:latin typeface="Times New Roman"/>
                <a:ea typeface="Times New Roman"/>
                <a:cs typeface="Times New Roman"/>
                <a:sym typeface="Times New Roman"/>
              </a:rPr>
              <a:t>[ESP32 Wireless Module GPRS Antenna SIM Card SIM800L Board]</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fontScale="85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To test the GSM Module in ESP32, first we need an activated sim. One we put the sim to the slot, we can check it by a call or text message. Once it receive a text or message to that number, the LED will blinks.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Netlight LED Blinking Network Connection Established</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module has made contact with the cellular network &amp; can send/receive voice and SMS.</a:t>
            </a:r>
            <a:endParaRPr i="1" sz="1700">
              <a:solidFill>
                <a:schemeClr val="dk1"/>
              </a:solidFill>
              <a:latin typeface="Times New Roman"/>
              <a:ea typeface="Times New Roman"/>
              <a:cs typeface="Times New Roman"/>
              <a:sym typeface="Times New Roman"/>
            </a:endParaRPr>
          </a:p>
          <a:p>
            <a:pPr indent="0" lvl="0" marL="0" rtl="0" algn="l">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Required codes available here: </a:t>
            </a:r>
            <a:r>
              <a:rPr i="1" lang="en" sz="1700" u="sng">
                <a:solidFill>
                  <a:schemeClr val="hlink"/>
                </a:solidFill>
                <a:latin typeface="Times New Roman"/>
                <a:ea typeface="Times New Roman"/>
                <a:cs typeface="Times New Roman"/>
                <a:sym typeface="Times New Roman"/>
                <a:hlinkClick r:id="rId3"/>
              </a:rPr>
              <a:t>https://github.com/Xinyuan-LilyGO/LilyGo-T-Call-SIM800</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p:txBody>
      </p:sp>
      <p:sp>
        <p:nvSpPr>
          <p:cNvPr id="252" name="Google Shape;252;p3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253" name="Google Shape;253;p38"/>
          <p:cNvSpPr txBox="1"/>
          <p:nvPr/>
        </p:nvSpPr>
        <p:spPr>
          <a:xfrm>
            <a:off x="4984250" y="2062175"/>
            <a:ext cx="14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descr="Netlight LED Blinking Finding Network Connection" id="254" name="Google Shape;254;p38"/>
          <p:cNvPicPr preferRelativeResize="0"/>
          <p:nvPr/>
        </p:nvPicPr>
        <p:blipFill>
          <a:blip r:embed="rId4">
            <a:alphaModFix/>
          </a:blip>
          <a:stretch>
            <a:fillRect/>
          </a:stretch>
        </p:blipFill>
        <p:spPr>
          <a:xfrm>
            <a:off x="3192000" y="1901875"/>
            <a:ext cx="1835100" cy="191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Introduction</a:t>
            </a:r>
            <a:endParaRPr b="1" i="1">
              <a:solidFill>
                <a:schemeClr val="dk1"/>
              </a:solidFill>
              <a:latin typeface="Times New Roman"/>
              <a:ea typeface="Times New Roman"/>
              <a:cs typeface="Times New Roman"/>
              <a:sym typeface="Times New Roman"/>
            </a:endParaRPr>
          </a:p>
        </p:txBody>
      </p:sp>
      <p:sp>
        <p:nvSpPr>
          <p:cNvPr id="77" name="Google Shape;77;p12"/>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This presentation includes the details regarding one of the basic task of our project, which is the </a:t>
            </a:r>
            <a:r>
              <a:rPr b="1" i="1" lang="en" sz="1700">
                <a:solidFill>
                  <a:schemeClr val="dk1"/>
                </a:solidFill>
                <a:latin typeface="Times New Roman"/>
                <a:ea typeface="Times New Roman"/>
                <a:cs typeface="Times New Roman"/>
                <a:sym typeface="Times New Roman"/>
              </a:rPr>
              <a:t>Testing of Components</a:t>
            </a:r>
            <a:r>
              <a:rPr i="1" lang="en" sz="1700">
                <a:solidFill>
                  <a:schemeClr val="dk1"/>
                </a:solidFill>
                <a:latin typeface="Times New Roman"/>
                <a:ea typeface="Times New Roman"/>
                <a:cs typeface="Times New Roman"/>
                <a:sym typeface="Times New Roman"/>
              </a:rPr>
              <a:t>.  In this we are testing our major components such as ESP 32 microcontroller board which has a</a:t>
            </a:r>
            <a:r>
              <a:rPr i="1" lang="en" sz="1700">
                <a:solidFill>
                  <a:schemeClr val="dk1"/>
                </a:solidFill>
                <a:latin typeface="Times New Roman"/>
                <a:ea typeface="Times New Roman"/>
                <a:cs typeface="Times New Roman"/>
                <a:sym typeface="Times New Roman"/>
              </a:rPr>
              <a:t>n built GSM and Wi-fi module, Thermistor (Temperature sensor), MAX30102 Pulse Oximeter &amp; Heart-Rate Module, Analog Heart Rate Monitor Sensor, One Wire Digital Temperature Sensor - DS18B20, GPS Module and a Push Button.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Push Button.</a:t>
            </a:r>
            <a:endParaRPr b="1" i="1">
              <a:solidFill>
                <a:schemeClr val="dk1"/>
              </a:solidFill>
              <a:latin typeface="Times New Roman"/>
              <a:ea typeface="Times New Roman"/>
              <a:cs typeface="Times New Roman"/>
              <a:sym typeface="Times New Roman"/>
            </a:endParaRPr>
          </a:p>
        </p:txBody>
      </p:sp>
      <p:sp>
        <p:nvSpPr>
          <p:cNvPr id="260" name="Google Shape;260;p39"/>
          <p:cNvSpPr txBox="1"/>
          <p:nvPr>
            <p:ph idx="1" type="subTitle"/>
          </p:nvPr>
        </p:nvSpPr>
        <p:spPr>
          <a:xfrm>
            <a:off x="1175150" y="3470225"/>
            <a:ext cx="7307700" cy="1491300"/>
          </a:xfrm>
          <a:prstGeom prst="rect">
            <a:avLst/>
          </a:prstGeom>
        </p:spPr>
        <p:txBody>
          <a:bodyPr anchorCtr="0" anchor="t" bIns="34275" lIns="68575" spcFirstLastPara="1" rIns="68575" wrap="square" tIns="34275">
            <a:normAutofit fontScale="925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Push-Buttons are normally-open tactile switches. Push buttons allow us to power the circuit or make any particular connection only when we press the button. Simply, it makes the circuit connected when pressed and breaks when released. These are the most common buttons which we see in our daily life electronic equipment.</a:t>
            </a:r>
            <a:endParaRPr i="1" sz="1700">
              <a:solidFill>
                <a:schemeClr val="dk1"/>
              </a:solidFill>
              <a:latin typeface="Times New Roman"/>
              <a:ea typeface="Times New Roman"/>
              <a:cs typeface="Times New Roman"/>
              <a:sym typeface="Times New Roman"/>
            </a:endParaRPr>
          </a:p>
        </p:txBody>
      </p:sp>
      <p:pic>
        <p:nvPicPr>
          <p:cNvPr id="261" name="Google Shape;261;p39"/>
          <p:cNvPicPr preferRelativeResize="0"/>
          <p:nvPr/>
        </p:nvPicPr>
        <p:blipFill rotWithShape="1">
          <a:blip r:embed="rId3">
            <a:alphaModFix/>
          </a:blip>
          <a:srcRect b="20337" l="0" r="0" t="0"/>
          <a:stretch/>
        </p:blipFill>
        <p:spPr>
          <a:xfrm>
            <a:off x="2584850" y="1003875"/>
            <a:ext cx="4370149" cy="2415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267" name="Google Shape;267;p40"/>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We are testing the push using a multimeter. The steps are </a:t>
            </a:r>
            <a:r>
              <a:rPr i="1" lang="en" sz="1700">
                <a:solidFill>
                  <a:schemeClr val="dk1"/>
                </a:solidFill>
                <a:latin typeface="Times New Roman"/>
                <a:ea typeface="Times New Roman"/>
                <a:cs typeface="Times New Roman"/>
                <a:sym typeface="Times New Roman"/>
              </a:rPr>
              <a:t>explaining</a:t>
            </a:r>
            <a:r>
              <a:rPr i="1" lang="en" sz="1700">
                <a:solidFill>
                  <a:schemeClr val="dk1"/>
                </a:solidFill>
                <a:latin typeface="Times New Roman"/>
                <a:ea typeface="Times New Roman"/>
                <a:cs typeface="Times New Roman"/>
                <a:sym typeface="Times New Roman"/>
              </a:rPr>
              <a:t> below,</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Step 1</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Verify ohm meter operation. Turn on the multimeter. Select the ohm meter function. Set the resistance range to 'x1.' Skip this step if the ohm meter has 'autorange' capability.</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pic>
        <p:nvPicPr>
          <p:cNvPr id="268" name="Google Shape;268;p40"/>
          <p:cNvPicPr preferRelativeResize="0"/>
          <p:nvPr/>
        </p:nvPicPr>
        <p:blipFill rotWithShape="1">
          <a:blip r:embed="rId3">
            <a:alphaModFix/>
          </a:blip>
          <a:srcRect b="29432" l="22527" r="34912" t="35698"/>
          <a:stretch/>
        </p:blipFill>
        <p:spPr>
          <a:xfrm rot="5400000">
            <a:off x="2900200" y="3043350"/>
            <a:ext cx="2497949" cy="1702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274" name="Google Shape;274;p41"/>
          <p:cNvSpPr txBox="1"/>
          <p:nvPr>
            <p:ph idx="1" type="subTitle"/>
          </p:nvPr>
        </p:nvSpPr>
        <p:spPr>
          <a:xfrm>
            <a:off x="1175150" y="938550"/>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Step 2</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Insert the leads into the meter Touch the probe tips together to verify that </a:t>
            </a:r>
            <a:r>
              <a:rPr i="1" lang="en" sz="1700">
                <a:solidFill>
                  <a:schemeClr val="dk1"/>
                </a:solidFill>
                <a:latin typeface="Times New Roman"/>
                <a:ea typeface="Times New Roman"/>
                <a:cs typeface="Times New Roman"/>
                <a:sym typeface="Times New Roman"/>
              </a:rPr>
              <a:t>ohmmeter</a:t>
            </a:r>
            <a:r>
              <a:rPr i="1" lang="en" sz="1700">
                <a:solidFill>
                  <a:schemeClr val="dk1"/>
                </a:solidFill>
                <a:latin typeface="Times New Roman"/>
                <a:ea typeface="Times New Roman"/>
                <a:cs typeface="Times New Roman"/>
                <a:sym typeface="Times New Roman"/>
              </a:rPr>
              <a:t> is functioning. With the probes touching, the meter should display 1 ohm or less. A high reading or no reading means that is something wrong with the meter. Go back and check the setup or get another meter.</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pic>
        <p:nvPicPr>
          <p:cNvPr id="275" name="Google Shape;275;p41"/>
          <p:cNvPicPr preferRelativeResize="0"/>
          <p:nvPr/>
        </p:nvPicPr>
        <p:blipFill rotWithShape="1">
          <a:blip r:embed="rId3">
            <a:alphaModFix/>
          </a:blip>
          <a:srcRect b="29123" l="21745" r="37178" t="40688"/>
          <a:stretch/>
        </p:blipFill>
        <p:spPr>
          <a:xfrm>
            <a:off x="3197575" y="2960975"/>
            <a:ext cx="2651650" cy="187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Step 3</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Connect the red lead to one of the terminals on the switch. Connect the black lead to the other terminal on the switch. Put the switch into the ON position. The meter should display 1 ohm or less, meaning the switch is 'ON.'</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
        <p:nvSpPr>
          <p:cNvPr id="281" name="Google Shape;281;p42"/>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pic>
        <p:nvPicPr>
          <p:cNvPr id="282" name="Google Shape;282;p42"/>
          <p:cNvPicPr preferRelativeResize="0"/>
          <p:nvPr/>
        </p:nvPicPr>
        <p:blipFill rotWithShape="1">
          <a:blip r:embed="rId3">
            <a:alphaModFix/>
          </a:blip>
          <a:srcRect b="23634" l="20391" r="35462" t="39075"/>
          <a:stretch/>
        </p:blipFill>
        <p:spPr>
          <a:xfrm>
            <a:off x="2846625" y="2631450"/>
            <a:ext cx="3448402" cy="23301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b="1" i="1" lang="en" sz="1700" u="sng">
                <a:solidFill>
                  <a:schemeClr val="dk1"/>
                </a:solidFill>
                <a:latin typeface="Times New Roman"/>
                <a:ea typeface="Times New Roman"/>
                <a:cs typeface="Times New Roman"/>
                <a:sym typeface="Times New Roman"/>
              </a:rPr>
              <a:t>Step 4</a:t>
            </a:r>
            <a:endParaRPr b="1" i="1" sz="1700" u="sng">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Put the switch into the 'OFF' position. The meter should display 'OL' or a very high resistance, meaning the switch is 'OFF.'</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
        <p:nvSpPr>
          <p:cNvPr id="288" name="Google Shape;288;p4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pic>
        <p:nvPicPr>
          <p:cNvPr id="289" name="Google Shape;289;p43"/>
          <p:cNvPicPr preferRelativeResize="0"/>
          <p:nvPr/>
        </p:nvPicPr>
        <p:blipFill rotWithShape="1">
          <a:blip r:embed="rId3">
            <a:alphaModFix/>
          </a:blip>
          <a:srcRect b="25522" l="21342" r="36461" t="38219"/>
          <a:stretch/>
        </p:blipFill>
        <p:spPr>
          <a:xfrm>
            <a:off x="2633600" y="2571750"/>
            <a:ext cx="3441125" cy="2196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Operate the switch on and off for a few more times. If the meter display changes from 'ON' condition to 'OFF" condition, the switch operates normally. If the display does not change from 'ON' to 'OFF' condition, then the switch is defective. Purchase a new switch to replace the defective switch, then throw the defective switch away.</a:t>
            </a:r>
            <a:endParaRPr i="1" sz="1700">
              <a:solidFill>
                <a:schemeClr val="dk1"/>
              </a:solidFill>
              <a:latin typeface="Times New Roman"/>
              <a:ea typeface="Times New Roman"/>
              <a:cs typeface="Times New Roman"/>
              <a:sym typeface="Times New Roman"/>
            </a:endParaRPr>
          </a:p>
        </p:txBody>
      </p:sp>
      <p:sp>
        <p:nvSpPr>
          <p:cNvPr id="295" name="Google Shape;295;p4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
        <p:nvSpPr>
          <p:cNvPr id="296" name="Google Shape;296;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97" name="Google Shape;297;p44"/>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98" name="Google Shape;298;p44"/>
          <p:cNvSpPr txBox="1"/>
          <p:nvPr/>
        </p:nvSpPr>
        <p:spPr>
          <a:xfrm>
            <a:off x="304800" y="304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99" name="Google Shape;299;p44"/>
          <p:cNvSpPr txBox="1"/>
          <p:nvPr/>
        </p:nvSpPr>
        <p:spPr>
          <a:xfrm>
            <a:off x="457200" y="457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00" name="Google Shape;300;p44"/>
          <p:cNvSpPr txBox="1"/>
          <p:nvPr/>
        </p:nvSpPr>
        <p:spPr>
          <a:xfrm>
            <a:off x="609600" y="609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pic>
        <p:nvPicPr>
          <p:cNvPr id="301" name="Google Shape;301;p44"/>
          <p:cNvPicPr preferRelativeResize="0"/>
          <p:nvPr/>
        </p:nvPicPr>
        <p:blipFill rotWithShape="1">
          <a:blip r:embed="rId3">
            <a:alphaModFix/>
          </a:blip>
          <a:srcRect b="24351" l="20439" r="35509" t="38270"/>
          <a:stretch/>
        </p:blipFill>
        <p:spPr>
          <a:xfrm>
            <a:off x="2689387" y="2750000"/>
            <a:ext cx="4347226" cy="2240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Lithium Ion Battery</a:t>
            </a:r>
            <a:endParaRPr b="1" i="1">
              <a:solidFill>
                <a:schemeClr val="dk1"/>
              </a:solidFill>
              <a:latin typeface="Times New Roman"/>
              <a:ea typeface="Times New Roman"/>
              <a:cs typeface="Times New Roman"/>
              <a:sym typeface="Times New Roman"/>
            </a:endParaRPr>
          </a:p>
        </p:txBody>
      </p:sp>
      <p:sp>
        <p:nvSpPr>
          <p:cNvPr id="307" name="Google Shape;307;p45"/>
          <p:cNvSpPr txBox="1"/>
          <p:nvPr>
            <p:ph idx="1" type="subTitle"/>
          </p:nvPr>
        </p:nvSpPr>
        <p:spPr>
          <a:xfrm>
            <a:off x="1175150" y="3694400"/>
            <a:ext cx="7307700" cy="1267200"/>
          </a:xfrm>
          <a:prstGeom prst="rect">
            <a:avLst/>
          </a:prstGeom>
        </p:spPr>
        <p:txBody>
          <a:bodyPr anchorCtr="0" anchor="t" bIns="34275" lIns="68575" spcFirstLastPara="1" rIns="68575" wrap="square" tIns="34275">
            <a:noAutofit/>
          </a:bodyPr>
          <a:lstStyle/>
          <a:p>
            <a:pPr indent="0" lvl="0" marL="0" rtl="0" algn="just">
              <a:lnSpc>
                <a:spcPct val="130000"/>
              </a:lnSpc>
              <a:spcBef>
                <a:spcPts val="400"/>
              </a:spcBef>
              <a:spcAft>
                <a:spcPts val="0"/>
              </a:spcAft>
              <a:buSzPts val="935"/>
              <a:buNone/>
            </a:pPr>
            <a:r>
              <a:rPr i="1" lang="en" sz="1745">
                <a:solidFill>
                  <a:schemeClr val="dk1"/>
                </a:solidFill>
                <a:latin typeface="Times New Roman"/>
                <a:ea typeface="Times New Roman"/>
                <a:cs typeface="Times New Roman"/>
                <a:sym typeface="Times New Roman"/>
              </a:rPr>
              <a:t>These are the latest in rechargeable battery technology, and are quickly becoming the most common batteries for consumer electronics like camcorders, cell phones, laptops etc. </a:t>
            </a:r>
            <a:endParaRPr i="1" sz="1745">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SzPts val="935"/>
              <a:buNone/>
            </a:pPr>
            <a:r>
              <a:t/>
            </a:r>
            <a:endParaRPr i="1" sz="1745">
              <a:solidFill>
                <a:schemeClr val="dk1"/>
              </a:solidFill>
              <a:latin typeface="Times New Roman"/>
              <a:ea typeface="Times New Roman"/>
              <a:cs typeface="Times New Roman"/>
              <a:sym typeface="Times New Roman"/>
            </a:endParaRPr>
          </a:p>
          <a:p>
            <a:pPr indent="0" lvl="0" marL="0" rtl="0" algn="just">
              <a:lnSpc>
                <a:spcPct val="130000"/>
              </a:lnSpc>
              <a:spcBef>
                <a:spcPts val="400"/>
              </a:spcBef>
              <a:spcAft>
                <a:spcPts val="0"/>
              </a:spcAft>
              <a:buSzPts val="935"/>
              <a:buNone/>
            </a:pPr>
            <a:r>
              <a:t/>
            </a:r>
            <a:endParaRPr i="1" sz="1745">
              <a:solidFill>
                <a:schemeClr val="dk1"/>
              </a:solidFill>
              <a:latin typeface="Times New Roman"/>
              <a:ea typeface="Times New Roman"/>
              <a:cs typeface="Times New Roman"/>
              <a:sym typeface="Times New Roman"/>
            </a:endParaRPr>
          </a:p>
        </p:txBody>
      </p:sp>
      <p:pic>
        <p:nvPicPr>
          <p:cNvPr id="308" name="Google Shape;308;p45"/>
          <p:cNvPicPr preferRelativeResize="0"/>
          <p:nvPr/>
        </p:nvPicPr>
        <p:blipFill rotWithShape="1">
          <a:blip r:embed="rId3">
            <a:alphaModFix/>
          </a:blip>
          <a:srcRect b="0" l="0" r="0" t="0"/>
          <a:stretch/>
        </p:blipFill>
        <p:spPr>
          <a:xfrm>
            <a:off x="3536874" y="1109926"/>
            <a:ext cx="2713349" cy="24239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lnSpcReduction="10000"/>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They are very lightweight, don't mind high discharge rates, and have very high power density. However, they are very delicate and require special circuitry to keep them from exploding! This means that raw LiIon cells are very rare and very dangerous. Most li-ion batteries come with protection circuitry that keeps the battery operating safely. Li-Ion cells are around 3.6V so 3.6V and 7.2V are the most common battery voltages you'll see. They can easily provide up to 1C of current, some can go up to 10C!</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Pros: Ultra-light, high power, high capability, high cell voltage.</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Cons: One drawback with rechargeable lithium batteries is their life expectancy of about two to three years. Over time, lithium ion batteries lose their capacity to hold a charge.</a:t>
            </a:r>
            <a:endParaRPr i="1" sz="1700">
              <a:solidFill>
                <a:schemeClr val="dk1"/>
              </a:solidFill>
              <a:latin typeface="Times New Roman"/>
              <a:ea typeface="Times New Roman"/>
              <a:cs typeface="Times New Roman"/>
              <a:sym typeface="Times New Roman"/>
            </a:endParaRPr>
          </a:p>
        </p:txBody>
      </p:sp>
      <p:sp>
        <p:nvSpPr>
          <p:cNvPr id="314" name="Google Shape;314;p4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Lithium Ion Battery</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idx="1" type="subTitle"/>
          </p:nvPr>
        </p:nvSpPr>
        <p:spPr>
          <a:xfrm>
            <a:off x="1175150" y="1078100"/>
            <a:ext cx="7307700" cy="38994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b="1" i="1" lang="en" sz="1700">
                <a:solidFill>
                  <a:schemeClr val="dk1"/>
                </a:solidFill>
                <a:latin typeface="Times New Roman"/>
                <a:ea typeface="Times New Roman"/>
                <a:cs typeface="Times New Roman"/>
                <a:sym typeface="Times New Roman"/>
              </a:rPr>
              <a:t>Step 1:</a:t>
            </a:r>
            <a:r>
              <a:rPr i="1" lang="en" sz="1700">
                <a:solidFill>
                  <a:schemeClr val="dk1"/>
                </a:solidFill>
                <a:latin typeface="Times New Roman"/>
                <a:ea typeface="Times New Roman"/>
                <a:cs typeface="Times New Roman"/>
                <a:sym typeface="Times New Roman"/>
              </a:rPr>
              <a:t> Turn on the power to your volt meter.</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a:solidFill>
                  <a:schemeClr val="dk1"/>
                </a:solidFill>
                <a:latin typeface="Times New Roman"/>
                <a:ea typeface="Times New Roman"/>
                <a:cs typeface="Times New Roman"/>
                <a:sym typeface="Times New Roman"/>
              </a:rPr>
              <a:t>Step 2:</a:t>
            </a:r>
            <a:r>
              <a:rPr i="1" lang="en" sz="1700">
                <a:solidFill>
                  <a:schemeClr val="dk1"/>
                </a:solidFill>
                <a:latin typeface="Times New Roman"/>
                <a:ea typeface="Times New Roman"/>
                <a:cs typeface="Times New Roman"/>
                <a:sym typeface="Times New Roman"/>
              </a:rPr>
              <a:t> Set your meter to measure in volts.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a:solidFill>
                  <a:schemeClr val="dk1"/>
                </a:solidFill>
                <a:latin typeface="Times New Roman"/>
                <a:ea typeface="Times New Roman"/>
                <a:cs typeface="Times New Roman"/>
                <a:sym typeface="Times New Roman"/>
              </a:rPr>
              <a:t>Step 3:</a:t>
            </a:r>
            <a:r>
              <a:rPr i="1" lang="en" sz="1700">
                <a:solidFill>
                  <a:schemeClr val="dk1"/>
                </a:solidFill>
                <a:latin typeface="Times New Roman"/>
                <a:ea typeface="Times New Roman"/>
                <a:cs typeface="Times New Roman"/>
                <a:sym typeface="Times New Roman"/>
              </a:rPr>
              <a:t> Locate the positive and negative terminals of your lithium ion battery. These will usually be located on the end of your battery that slides first into the device it powers. The terminals are tiny, but they are clearly marked with a positive and negative symbol.</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rPr b="1" i="1" lang="en" sz="1700">
                <a:solidFill>
                  <a:schemeClr val="dk1"/>
                </a:solidFill>
                <a:latin typeface="Times New Roman"/>
                <a:ea typeface="Times New Roman"/>
                <a:cs typeface="Times New Roman"/>
                <a:sym typeface="Times New Roman"/>
              </a:rPr>
              <a:t>Step 4:</a:t>
            </a:r>
            <a:r>
              <a:rPr i="1" lang="en" sz="1700">
                <a:solidFill>
                  <a:schemeClr val="dk1"/>
                </a:solidFill>
                <a:latin typeface="Times New Roman"/>
                <a:ea typeface="Times New Roman"/>
                <a:cs typeface="Times New Roman"/>
                <a:sym typeface="Times New Roman"/>
              </a:rPr>
              <a:t> </a:t>
            </a:r>
            <a:r>
              <a:rPr i="1" lang="en" sz="1700">
                <a:solidFill>
                  <a:schemeClr val="dk1"/>
                </a:solidFill>
                <a:latin typeface="Times New Roman"/>
                <a:ea typeface="Times New Roman"/>
                <a:cs typeface="Times New Roman"/>
                <a:sym typeface="Times New Roman"/>
              </a:rPr>
              <a:t>Place the corresponding positive and negative leads of your voltmeter into the terminals of your battery. The amount of charge (or volts) will be displayed on the multimeter.</a:t>
            </a:r>
            <a:endParaRPr i="1" sz="1700">
              <a:solidFill>
                <a:schemeClr val="dk1"/>
              </a:solidFill>
              <a:latin typeface="Times New Roman"/>
              <a:ea typeface="Times New Roman"/>
              <a:cs typeface="Times New Roman"/>
              <a:sym typeface="Times New Roman"/>
            </a:endParaRPr>
          </a:p>
        </p:txBody>
      </p:sp>
      <p:sp>
        <p:nvSpPr>
          <p:cNvPr id="320" name="Google Shape;320;p47"/>
          <p:cNvSpPr txBox="1"/>
          <p:nvPr>
            <p:ph type="ctrTitle"/>
          </p:nvPr>
        </p:nvSpPr>
        <p:spPr>
          <a:xfrm>
            <a:off x="1175150" y="1611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Testing Process</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Conclusion</a:t>
            </a:r>
            <a:endParaRPr b="1" i="1">
              <a:solidFill>
                <a:schemeClr val="dk1"/>
              </a:solidFill>
              <a:latin typeface="Times New Roman"/>
              <a:ea typeface="Times New Roman"/>
              <a:cs typeface="Times New Roman"/>
              <a:sym typeface="Times New Roman"/>
            </a:endParaRPr>
          </a:p>
        </p:txBody>
      </p:sp>
      <p:sp>
        <p:nvSpPr>
          <p:cNvPr id="326" name="Google Shape;326;p48"/>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a:bodyPr>
          <a:lstStyle/>
          <a:p>
            <a:pPr indent="45720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In conclusion, in this presented we discussed the testing </a:t>
            </a:r>
            <a:r>
              <a:rPr i="1" lang="en" sz="1700">
                <a:solidFill>
                  <a:schemeClr val="dk1"/>
                </a:solidFill>
                <a:latin typeface="Times New Roman"/>
                <a:ea typeface="Times New Roman"/>
                <a:cs typeface="Times New Roman"/>
                <a:sym typeface="Times New Roman"/>
              </a:rPr>
              <a:t>methods</a:t>
            </a:r>
            <a:r>
              <a:rPr i="1" lang="en" sz="1700">
                <a:solidFill>
                  <a:schemeClr val="dk1"/>
                </a:solidFill>
                <a:latin typeface="Times New Roman"/>
                <a:ea typeface="Times New Roman"/>
                <a:cs typeface="Times New Roman"/>
                <a:sym typeface="Times New Roman"/>
              </a:rPr>
              <a:t> of the major components such as, ESP32 Board, MAX30102 Pulse Oximeter &amp; Heart-Rate Module, One Wire Digital Temperature Sensor - DS18B20, GPS Module, GSM Module, Push Button, and Lithium-ion Battery with the help of Arduino UNO Board and Multimeter.</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400"/>
              </a:spcBef>
              <a:spcAft>
                <a:spcPts val="0"/>
              </a:spcAft>
              <a:buNone/>
            </a:pPr>
            <a:r>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An Overview of the Project.</a:t>
            </a:r>
            <a:endParaRPr b="1" i="1">
              <a:solidFill>
                <a:schemeClr val="dk1"/>
              </a:solidFill>
              <a:latin typeface="Times New Roman"/>
              <a:ea typeface="Times New Roman"/>
              <a:cs typeface="Times New Roman"/>
              <a:sym typeface="Times New Roman"/>
            </a:endParaRPr>
          </a:p>
        </p:txBody>
      </p:sp>
      <p:sp>
        <p:nvSpPr>
          <p:cNvPr id="83" name="Google Shape;83;p13"/>
          <p:cNvSpPr txBox="1"/>
          <p:nvPr>
            <p:ph idx="1" type="subTitle"/>
          </p:nvPr>
        </p:nvSpPr>
        <p:spPr>
          <a:xfrm>
            <a:off x="1175150" y="1062175"/>
            <a:ext cx="7307700" cy="3899400"/>
          </a:xfrm>
          <a:prstGeom prst="rect">
            <a:avLst/>
          </a:prstGeom>
        </p:spPr>
        <p:txBody>
          <a:bodyPr anchorCtr="0" anchor="t" bIns="34275" lIns="68575" spcFirstLastPara="1" rIns="68575" wrap="square" tIns="34275">
            <a:noAutofit/>
          </a:bodyPr>
          <a:lstStyle/>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topic of our project is “</a:t>
            </a:r>
            <a:r>
              <a:rPr b="1" i="1" lang="en" sz="1700">
                <a:solidFill>
                  <a:schemeClr val="dk1"/>
                </a:solidFill>
                <a:latin typeface="Times New Roman"/>
                <a:ea typeface="Times New Roman"/>
                <a:cs typeface="Times New Roman"/>
                <a:sym typeface="Times New Roman"/>
              </a:rPr>
              <a:t>Health monitoring device using IOT-connected headphone.</a:t>
            </a:r>
            <a:r>
              <a:rPr i="1" lang="en" sz="1700">
                <a:solidFill>
                  <a:schemeClr val="dk1"/>
                </a:solidFill>
                <a:latin typeface="Times New Roman"/>
                <a:ea typeface="Times New Roman"/>
                <a:cs typeface="Times New Roman"/>
                <a:sym typeface="Times New Roman"/>
              </a:rPr>
              <a:t>”</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Our Project is an IoT-connected health care device, which is connected as a part of Bluetooth headphones. It consists of surface electrodes, temperature sensors, GPS, etc., to obtain various health-related data such as heartbeat rate, temperature, and EKG. </a:t>
            </a:r>
            <a:endParaRPr i="1" sz="1700">
              <a:solidFill>
                <a:schemeClr val="dk1"/>
              </a:solidFill>
              <a:latin typeface="Times New Roman"/>
              <a:ea typeface="Times New Roman"/>
              <a:cs typeface="Times New Roman"/>
              <a:sym typeface="Times New Roman"/>
            </a:endParaRPr>
          </a:p>
          <a:p>
            <a:pPr indent="0" lvl="0" marL="0" rtl="0" algn="just">
              <a:lnSpc>
                <a:spcPct val="120000"/>
              </a:lnSpc>
              <a:spcBef>
                <a:spcPts val="400"/>
              </a:spcBef>
              <a:spcAft>
                <a:spcPts val="0"/>
              </a:spcAft>
              <a:buSzPts val="1018"/>
              <a:buNone/>
            </a:pPr>
            <a:r>
              <a:rPr i="1" lang="en" sz="1700">
                <a:solidFill>
                  <a:schemeClr val="dk1"/>
                </a:solidFill>
                <a:latin typeface="Times New Roman"/>
                <a:ea typeface="Times New Roman"/>
                <a:cs typeface="Times New Roman"/>
                <a:sym typeface="Times New Roman"/>
              </a:rPr>
              <a:t>The device can be connected to a mobile phone through IoT. The user's information such as height, weight and previous history should be saved in the application. Using this, the family doctor can access it directly to monitor the patient's condition every day and communicate with them. Along with this, it has a push-button as well, so in case of emergencies, patient’s can press it by themselves and send information to 911 and doctor.</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References.</a:t>
            </a:r>
            <a:endParaRPr b="1" i="1">
              <a:solidFill>
                <a:schemeClr val="dk1"/>
              </a:solidFill>
              <a:latin typeface="Times New Roman"/>
              <a:ea typeface="Times New Roman"/>
              <a:cs typeface="Times New Roman"/>
              <a:sym typeface="Times New Roman"/>
            </a:endParaRPr>
          </a:p>
        </p:txBody>
      </p:sp>
      <p:sp>
        <p:nvSpPr>
          <p:cNvPr id="332" name="Google Shape;332;p49"/>
          <p:cNvSpPr txBox="1"/>
          <p:nvPr>
            <p:ph idx="1" type="subTitle"/>
          </p:nvPr>
        </p:nvSpPr>
        <p:spPr>
          <a:xfrm>
            <a:off x="1175150" y="1062175"/>
            <a:ext cx="7584000" cy="3899400"/>
          </a:xfrm>
          <a:prstGeom prst="rect">
            <a:avLst/>
          </a:prstGeom>
        </p:spPr>
        <p:txBody>
          <a:bodyPr anchorCtr="0" anchor="t" bIns="34275" lIns="68575" spcFirstLastPara="1" rIns="68575" wrap="square" tIns="34275">
            <a:normAutofit fontScale="85000" lnSpcReduction="20000"/>
          </a:bodyPr>
          <a:lstStyle/>
          <a:p>
            <a:pPr indent="-320357" lvl="0" marL="457200" rtl="0" algn="l">
              <a:lnSpc>
                <a:spcPct val="140000"/>
              </a:lnSpc>
              <a:spcBef>
                <a:spcPts val="400"/>
              </a:spcBef>
              <a:spcAft>
                <a:spcPts val="0"/>
              </a:spcAft>
              <a:buSzPct val="100000"/>
              <a:buFont typeface="Times New Roman"/>
              <a:buChar char="➢"/>
            </a:pPr>
            <a:r>
              <a:rPr i="1" lang="en" sz="1700">
                <a:solidFill>
                  <a:schemeClr val="dk1"/>
                </a:solidFill>
                <a:latin typeface="Times New Roman"/>
                <a:ea typeface="Times New Roman"/>
                <a:cs typeface="Times New Roman"/>
                <a:sym typeface="Times New Roman"/>
              </a:rPr>
              <a:t>Starting Electronics. (2017, September 21). ESP-WROOM-32 Testing and First Use of ESP32. </a:t>
            </a:r>
            <a:r>
              <a:rPr i="1" lang="en" sz="1700" u="sng">
                <a:solidFill>
                  <a:schemeClr val="hlink"/>
                </a:solidFill>
                <a:latin typeface="Times New Roman"/>
                <a:ea typeface="Times New Roman"/>
                <a:cs typeface="Times New Roman"/>
                <a:sym typeface="Times New Roman"/>
                <a:hlinkClick r:id="rId3"/>
              </a:rPr>
              <a:t>https://startingelectronics.org/articles/ESP32-WROOM-testing/#:~:text=The%20first%20and%20most%20basic,on%2Dboard%20regulator%20is%20working</a:t>
            </a:r>
            <a:endParaRPr i="1" sz="1700">
              <a:solidFill>
                <a:schemeClr val="dk1"/>
              </a:solidFill>
              <a:latin typeface="Times New Roman"/>
              <a:ea typeface="Times New Roman"/>
              <a:cs typeface="Times New Roman"/>
              <a:sym typeface="Times New Roman"/>
            </a:endParaRPr>
          </a:p>
          <a:p>
            <a:pPr indent="-320357"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N. </a:t>
            </a:r>
            <a:r>
              <a:rPr i="1" lang="en" sz="1700">
                <a:solidFill>
                  <a:schemeClr val="dk1"/>
                </a:solidFill>
                <a:latin typeface="Times New Roman"/>
                <a:ea typeface="Times New Roman"/>
                <a:cs typeface="Times New Roman"/>
                <a:sym typeface="Times New Roman"/>
              </a:rPr>
              <a:t>Alex</a:t>
            </a:r>
            <a:r>
              <a:rPr i="1" lang="en" sz="1700">
                <a:solidFill>
                  <a:schemeClr val="dk1"/>
                </a:solidFill>
                <a:latin typeface="Times New Roman"/>
                <a:ea typeface="Times New Roman"/>
                <a:cs typeface="Times New Roman"/>
                <a:sym typeface="Times New Roman"/>
              </a:rPr>
              <a:t>. (2020, May 10). Interfacing MAX30100 Pulse Oximeter Sensor with Arduino, How2Electronics. </a:t>
            </a:r>
            <a:r>
              <a:rPr i="1" lang="en" sz="1700" u="sng">
                <a:solidFill>
                  <a:schemeClr val="hlink"/>
                </a:solidFill>
                <a:latin typeface="Times New Roman"/>
                <a:ea typeface="Times New Roman"/>
                <a:cs typeface="Times New Roman"/>
                <a:sym typeface="Times New Roman"/>
                <a:hlinkClick r:id="rId4"/>
              </a:rPr>
              <a:t>https://how2electronics.com/interfacing-max30100-pulse-oximeter-sensor-arduino/</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20357" lvl="0" marL="457200" rtl="0" algn="l">
              <a:lnSpc>
                <a:spcPct val="140000"/>
              </a:lnSpc>
              <a:spcBef>
                <a:spcPts val="0"/>
              </a:spcBef>
              <a:spcAft>
                <a:spcPts val="0"/>
              </a:spcAft>
              <a:buSzPct val="100000"/>
              <a:buFont typeface="Times New Roman"/>
              <a:buChar char="➢"/>
            </a:pPr>
            <a:r>
              <a:rPr i="1" lang="en" sz="1700">
                <a:solidFill>
                  <a:schemeClr val="dk1"/>
                </a:solidFill>
                <a:latin typeface="Times New Roman"/>
                <a:ea typeface="Times New Roman"/>
                <a:cs typeface="Times New Roman"/>
                <a:sym typeface="Times New Roman"/>
              </a:rPr>
              <a:t>Last minute Engineers. (n.d.). Sim800 L. Sim800L. </a:t>
            </a:r>
            <a:r>
              <a:rPr i="1" lang="en" sz="1700" u="sng">
                <a:solidFill>
                  <a:schemeClr val="hlink"/>
                </a:solidFill>
                <a:latin typeface="Times New Roman"/>
                <a:ea typeface="Times New Roman"/>
                <a:cs typeface="Times New Roman"/>
                <a:sym typeface="Times New Roman"/>
                <a:hlinkClick r:id="rId5"/>
              </a:rPr>
              <a:t>https://lastminuteengineers.com/sim800l-gsm-module-arduino-tutorial/</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20357"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Random Nerd Tutorials. (n.d.).Introducing the TTGO T-Call ESP32 SIM800L. </a:t>
            </a:r>
            <a:r>
              <a:rPr i="1" lang="en" sz="1700" u="sng">
                <a:solidFill>
                  <a:schemeClr val="hlink"/>
                </a:solidFill>
                <a:latin typeface="Times New Roman"/>
                <a:ea typeface="Times New Roman"/>
                <a:cs typeface="Times New Roman"/>
                <a:sym typeface="Times New Roman"/>
                <a:hlinkClick r:id="rId6"/>
              </a:rPr>
              <a:t>https://randomnerdtutorials.com/esp32-sim800l-publish-data-to-cloud/</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20357" lvl="0" marL="457200" rtl="0" algn="l">
              <a:lnSpc>
                <a:spcPct val="140000"/>
              </a:lnSpc>
              <a:spcBef>
                <a:spcPts val="0"/>
              </a:spcBef>
              <a:spcAft>
                <a:spcPts val="0"/>
              </a:spcAft>
              <a:buSzPct val="100000"/>
              <a:buFont typeface="Times New Roman"/>
              <a:buChar char="➢"/>
            </a:pPr>
            <a:r>
              <a:rPr i="1" lang="en" sz="1700">
                <a:solidFill>
                  <a:schemeClr val="dk1"/>
                </a:solidFill>
                <a:latin typeface="Times New Roman"/>
                <a:ea typeface="Times New Roman"/>
                <a:cs typeface="Times New Roman"/>
                <a:sym typeface="Times New Roman"/>
              </a:rPr>
              <a:t>Push Button Switch. (2018, March 6). Components 101.  </a:t>
            </a:r>
            <a:r>
              <a:rPr i="1" lang="en" sz="1700" u="sng">
                <a:solidFill>
                  <a:schemeClr val="hlink"/>
                </a:solidFill>
                <a:latin typeface="Times New Roman"/>
                <a:ea typeface="Times New Roman"/>
                <a:cs typeface="Times New Roman"/>
                <a:sym typeface="Times New Roman"/>
                <a:hlinkClick r:id="rId7"/>
              </a:rPr>
              <a:t>https://components101.com/switches/push-button</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20357"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K. Lynch, M. (n.d.). How to Test a Switch With an Ohm Meter. It Still Runs. </a:t>
            </a:r>
            <a:r>
              <a:rPr i="1" lang="en" sz="1700" u="sng">
                <a:solidFill>
                  <a:schemeClr val="hlink"/>
                </a:solidFill>
                <a:latin typeface="Times New Roman"/>
                <a:ea typeface="Times New Roman"/>
                <a:cs typeface="Times New Roman"/>
                <a:sym typeface="Times New Roman"/>
                <a:hlinkClick r:id="rId8"/>
              </a:rPr>
              <a:t>https://itstillruns.com/test-switch-ohm-meter-5371933.html</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References.</a:t>
            </a:r>
            <a:endParaRPr b="1" i="1">
              <a:solidFill>
                <a:schemeClr val="dk1"/>
              </a:solidFill>
              <a:latin typeface="Times New Roman"/>
              <a:ea typeface="Times New Roman"/>
              <a:cs typeface="Times New Roman"/>
              <a:sym typeface="Times New Roman"/>
            </a:endParaRPr>
          </a:p>
        </p:txBody>
      </p:sp>
      <p:sp>
        <p:nvSpPr>
          <p:cNvPr id="338" name="Google Shape;338;p50"/>
          <p:cNvSpPr txBox="1"/>
          <p:nvPr>
            <p:ph idx="1" type="subTitle"/>
          </p:nvPr>
        </p:nvSpPr>
        <p:spPr>
          <a:xfrm>
            <a:off x="1175150" y="1062175"/>
            <a:ext cx="7307700" cy="3899400"/>
          </a:xfrm>
          <a:prstGeom prst="rect">
            <a:avLst/>
          </a:prstGeom>
        </p:spPr>
        <p:txBody>
          <a:bodyPr anchorCtr="0" anchor="t" bIns="34275" lIns="68575" spcFirstLastPara="1" rIns="68575" wrap="square" tIns="34275">
            <a:normAutofit fontScale="77500" lnSpcReduction="10000"/>
          </a:bodyPr>
          <a:lstStyle/>
          <a:p>
            <a:pPr indent="-312261" lvl="0" marL="457200" rtl="0" algn="l">
              <a:lnSpc>
                <a:spcPct val="140000"/>
              </a:lnSpc>
              <a:spcBef>
                <a:spcPts val="400"/>
              </a:spcBef>
              <a:spcAft>
                <a:spcPts val="0"/>
              </a:spcAft>
              <a:buSzPct val="100000"/>
              <a:buFont typeface="Times New Roman"/>
              <a:buChar char="➢"/>
            </a:pPr>
            <a:r>
              <a:rPr i="1" lang="en" sz="1700">
                <a:solidFill>
                  <a:schemeClr val="dk1"/>
                </a:solidFill>
                <a:latin typeface="Times New Roman"/>
                <a:ea typeface="Times New Roman"/>
                <a:cs typeface="Times New Roman"/>
                <a:sym typeface="Times New Roman"/>
              </a:rPr>
              <a:t>Adafruit. (n.d.). Li-Ion (Lithium-Ion) and LiPoly (Lithium Polymer). Adafruit. </a:t>
            </a:r>
            <a:r>
              <a:rPr i="1" lang="en" sz="1700" u="sng">
                <a:solidFill>
                  <a:schemeClr val="hlink"/>
                </a:solidFill>
                <a:latin typeface="Times New Roman"/>
                <a:ea typeface="Times New Roman"/>
                <a:cs typeface="Times New Roman"/>
                <a:sym typeface="Times New Roman"/>
                <a:hlinkClick r:id="rId3"/>
              </a:rPr>
              <a:t>https://learn.adafruit.com/all-about-batteries/liion-lithium-ion-and-li-poly-lithium-polymer</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D. Ashton. (2017, April 24). By How to Test Lithium Ion Batteries. </a:t>
            </a:r>
            <a:r>
              <a:rPr i="1" lang="en" sz="1700" u="sng">
                <a:solidFill>
                  <a:schemeClr val="hlink"/>
                </a:solidFill>
                <a:latin typeface="Times New Roman"/>
                <a:ea typeface="Times New Roman"/>
                <a:cs typeface="Times New Roman"/>
                <a:sym typeface="Times New Roman"/>
                <a:hlinkClick r:id="rId4"/>
              </a:rPr>
              <a:t>https://sciencing.com/test-lithium-ion-batteries-6886166.html</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Adafruit. (n.d.). Adafruit Ultimate GPS. </a:t>
            </a:r>
            <a:r>
              <a:rPr i="1" lang="en" sz="1700" u="sng">
                <a:solidFill>
                  <a:schemeClr val="hlink"/>
                </a:solidFill>
                <a:latin typeface="Times New Roman"/>
                <a:ea typeface="Times New Roman"/>
                <a:cs typeface="Times New Roman"/>
                <a:sym typeface="Times New Roman"/>
                <a:hlinkClick r:id="rId5"/>
              </a:rPr>
              <a:t>https://learn.adafruit.com/adafruit-ultimate-gps?view=all#built-in-logging</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Interfacing DS18B20 1-Wire Digital Temperature Sensor with Arduino, (n.d.). Last Minute Engineers. </a:t>
            </a:r>
            <a:r>
              <a:rPr i="1" lang="en" sz="1700" u="sng">
                <a:solidFill>
                  <a:schemeClr val="hlink"/>
                </a:solidFill>
                <a:latin typeface="Times New Roman"/>
                <a:ea typeface="Times New Roman"/>
                <a:cs typeface="Times New Roman"/>
                <a:sym typeface="Times New Roman"/>
                <a:hlinkClick r:id="rId6"/>
              </a:rPr>
              <a:t>https://lastminuteengineers.com/ds18b20-arduino-tutorial/</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Send Receive SMS &amp; Call with SIM800L GSM Module &amp; Arduino, (n.d.). Last Minute Engineers.   </a:t>
            </a:r>
            <a:r>
              <a:rPr i="1" lang="en" sz="1700" u="sng">
                <a:solidFill>
                  <a:schemeClr val="hlink"/>
                </a:solidFill>
                <a:latin typeface="Times New Roman"/>
                <a:ea typeface="Times New Roman"/>
                <a:cs typeface="Times New Roman"/>
                <a:sym typeface="Times New Roman"/>
                <a:hlinkClick r:id="rId7"/>
              </a:rPr>
              <a:t>https://lastminuteengineers.com/sim800l-gsm-module-arduino-tutorial/</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ESP32 Publish Data to Cloud without Wi-Fi (TTGO T-Call ESP32 SIM800L) , (n.d.). Random Nerd Tutorials. </a:t>
            </a:r>
            <a:r>
              <a:rPr i="1" lang="en" sz="1700" u="sng">
                <a:solidFill>
                  <a:schemeClr val="hlink"/>
                </a:solidFill>
                <a:latin typeface="Times New Roman"/>
                <a:ea typeface="Times New Roman"/>
                <a:cs typeface="Times New Roman"/>
                <a:sym typeface="Times New Roman"/>
                <a:hlinkClick r:id="rId8"/>
              </a:rPr>
              <a:t>https://randomnerdtutorials.com/esp32-sim800l-publish-data-to-cloud/</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312261" lvl="0" marL="457200" rtl="0" algn="l">
              <a:lnSpc>
                <a:spcPct val="140000"/>
              </a:lnSpc>
              <a:spcBef>
                <a:spcPts val="0"/>
              </a:spcBef>
              <a:spcAft>
                <a:spcPts val="0"/>
              </a:spcAft>
              <a:buClr>
                <a:schemeClr val="dk1"/>
              </a:buClr>
              <a:buSzPct val="100000"/>
              <a:buFont typeface="Times New Roman"/>
              <a:buChar char="➢"/>
            </a:pPr>
            <a:r>
              <a:rPr i="1" lang="en" sz="1700">
                <a:solidFill>
                  <a:schemeClr val="dk1"/>
                </a:solidFill>
                <a:latin typeface="Times New Roman"/>
                <a:ea typeface="Times New Roman"/>
                <a:cs typeface="Times New Roman"/>
                <a:sym typeface="Times New Roman"/>
              </a:rPr>
              <a:t>Github. (2021, March 28). LilyGo T-Call SIM800 Series. </a:t>
            </a:r>
            <a:r>
              <a:rPr i="1" lang="en" sz="1700" u="sng">
                <a:solidFill>
                  <a:schemeClr val="hlink"/>
                </a:solidFill>
                <a:latin typeface="Times New Roman"/>
                <a:ea typeface="Times New Roman"/>
                <a:cs typeface="Times New Roman"/>
                <a:sym typeface="Times New Roman"/>
                <a:hlinkClick r:id="rId9"/>
              </a:rPr>
              <a:t>https://github.com/Xinyuan-LilyGO/LilyGo-T-Call-SIM800</a:t>
            </a:r>
            <a:r>
              <a:rPr i="1" lang="en" sz="1700">
                <a:solidFill>
                  <a:schemeClr val="dk1"/>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idx="1" type="subTitle"/>
          </p:nvPr>
        </p:nvSpPr>
        <p:spPr>
          <a:xfrm>
            <a:off x="851175" y="1724200"/>
            <a:ext cx="7726200" cy="1826100"/>
          </a:xfrm>
          <a:prstGeom prst="rect">
            <a:avLst/>
          </a:prstGeom>
        </p:spPr>
        <p:txBody>
          <a:bodyPr anchorCtr="0" anchor="t" bIns="34275" lIns="68575" spcFirstLastPara="1" rIns="68575" wrap="square" tIns="34275">
            <a:noAutofit/>
          </a:bodyPr>
          <a:lstStyle/>
          <a:p>
            <a:pPr indent="0" lvl="0" marL="0" rtl="0" algn="ctr">
              <a:lnSpc>
                <a:spcPct val="140000"/>
              </a:lnSpc>
              <a:spcBef>
                <a:spcPts val="400"/>
              </a:spcBef>
              <a:spcAft>
                <a:spcPts val="0"/>
              </a:spcAft>
              <a:buNone/>
            </a:pPr>
            <a:r>
              <a:rPr b="1" i="1" lang="en" sz="13400">
                <a:solidFill>
                  <a:srgbClr val="0900B5"/>
                </a:solidFill>
                <a:latin typeface="Pacifico"/>
                <a:ea typeface="Pacifico"/>
                <a:cs typeface="Pacifico"/>
                <a:sym typeface="Pacifico"/>
              </a:rPr>
              <a:t>Thank you</a:t>
            </a:r>
            <a:endParaRPr b="1" i="1" sz="13400">
              <a:solidFill>
                <a:srgbClr val="0900B5"/>
              </a:solidFill>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Engineering Drawing</a:t>
            </a:r>
            <a:endParaRPr b="1" i="1">
              <a:solidFill>
                <a:schemeClr val="dk1"/>
              </a:solidFill>
              <a:latin typeface="Times New Roman"/>
              <a:ea typeface="Times New Roman"/>
              <a:cs typeface="Times New Roman"/>
              <a:sym typeface="Times New Roman"/>
            </a:endParaRPr>
          </a:p>
        </p:txBody>
      </p:sp>
      <p:pic>
        <p:nvPicPr>
          <p:cNvPr id="89" name="Google Shape;89;p14"/>
          <p:cNvPicPr preferRelativeResize="0"/>
          <p:nvPr/>
        </p:nvPicPr>
        <p:blipFill>
          <a:blip r:embed="rId3">
            <a:alphaModFix/>
          </a:blip>
          <a:stretch>
            <a:fillRect/>
          </a:stretch>
        </p:blipFill>
        <p:spPr>
          <a:xfrm>
            <a:off x="971350" y="877575"/>
            <a:ext cx="7307699" cy="410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Block Diagram</a:t>
            </a:r>
            <a:endParaRPr b="1" i="1">
              <a:solidFill>
                <a:schemeClr val="dk1"/>
              </a:solidFill>
              <a:latin typeface="Times New Roman"/>
              <a:ea typeface="Times New Roman"/>
              <a:cs typeface="Times New Roman"/>
              <a:sym typeface="Times New Roman"/>
            </a:endParaRPr>
          </a:p>
        </p:txBody>
      </p:sp>
      <p:pic>
        <p:nvPicPr>
          <p:cNvPr id="95" name="Google Shape;95;p15"/>
          <p:cNvPicPr preferRelativeResize="0"/>
          <p:nvPr/>
        </p:nvPicPr>
        <p:blipFill rotWithShape="1">
          <a:blip r:embed="rId3">
            <a:alphaModFix/>
          </a:blip>
          <a:srcRect b="9423" l="0" r="0" t="4827"/>
          <a:stretch/>
        </p:blipFill>
        <p:spPr>
          <a:xfrm>
            <a:off x="2887850" y="938500"/>
            <a:ext cx="3259625" cy="4073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i="1" lang="en">
                <a:solidFill>
                  <a:schemeClr val="dk1"/>
                </a:solidFill>
                <a:latin typeface="Times New Roman"/>
                <a:ea typeface="Times New Roman"/>
                <a:cs typeface="Times New Roman"/>
                <a:sym typeface="Times New Roman"/>
              </a:rPr>
              <a:t>3. </a:t>
            </a:r>
            <a:r>
              <a:rPr b="1" i="1" lang="en">
                <a:solidFill>
                  <a:schemeClr val="dk1"/>
                </a:solidFill>
                <a:latin typeface="Times New Roman"/>
                <a:ea typeface="Times New Roman"/>
                <a:cs typeface="Times New Roman"/>
                <a:sym typeface="Times New Roman"/>
              </a:rPr>
              <a:t>Testing Components List</a:t>
            </a:r>
            <a:endParaRPr b="1" i="1">
              <a:solidFill>
                <a:schemeClr val="dk1"/>
              </a:solidFill>
              <a:latin typeface="Times New Roman"/>
              <a:ea typeface="Times New Roman"/>
              <a:cs typeface="Times New Roman"/>
              <a:sym typeface="Times New Roman"/>
            </a:endParaRPr>
          </a:p>
        </p:txBody>
      </p:sp>
      <p:sp>
        <p:nvSpPr>
          <p:cNvPr id="101" name="Google Shape;101;p16"/>
          <p:cNvSpPr txBox="1"/>
          <p:nvPr>
            <p:ph idx="1" type="subTitle"/>
          </p:nvPr>
        </p:nvSpPr>
        <p:spPr>
          <a:xfrm>
            <a:off x="1484125" y="1062175"/>
            <a:ext cx="6998700" cy="3899400"/>
          </a:xfrm>
          <a:prstGeom prst="rect">
            <a:avLst/>
          </a:prstGeom>
        </p:spPr>
        <p:txBody>
          <a:bodyPr anchorCtr="0" anchor="t" bIns="34275" lIns="68575" spcFirstLastPara="1" rIns="68575" wrap="square" tIns="34275">
            <a:normAutofit/>
          </a:bodyPr>
          <a:lstStyle/>
          <a:p>
            <a:pPr indent="-361950" lvl="0" marL="457200" rtl="0" algn="l">
              <a:lnSpc>
                <a:spcPct val="150000"/>
              </a:lnSpc>
              <a:spcBef>
                <a:spcPts val="30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ESP32.</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MAX30102 Pulse Oximeter &amp; Heart-Rate Module.</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One Wire Digital Temperature Sensor - DS18B20.</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GPS Module.</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GSM Module.</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Push Button.</a:t>
            </a:r>
            <a:endParaRPr i="1" sz="2100">
              <a:solidFill>
                <a:schemeClr val="dk1"/>
              </a:solidFill>
              <a:latin typeface="Times New Roman"/>
              <a:ea typeface="Times New Roman"/>
              <a:cs typeface="Times New Roman"/>
              <a:sym typeface="Times New Roman"/>
            </a:endParaRPr>
          </a:p>
          <a:p>
            <a:pPr indent="-361950" lvl="0" marL="457200" rtl="0" algn="l">
              <a:lnSpc>
                <a:spcPct val="150000"/>
              </a:lnSpc>
              <a:spcBef>
                <a:spcPts val="0"/>
              </a:spcBef>
              <a:spcAft>
                <a:spcPts val="0"/>
              </a:spcAft>
              <a:buClr>
                <a:schemeClr val="dk1"/>
              </a:buClr>
              <a:buSzPts val="2100"/>
              <a:buFont typeface="Times New Roman"/>
              <a:buChar char="➢"/>
            </a:pPr>
            <a:r>
              <a:rPr i="1" lang="en" sz="2100">
                <a:solidFill>
                  <a:schemeClr val="dk1"/>
                </a:solidFill>
                <a:latin typeface="Times New Roman"/>
                <a:ea typeface="Times New Roman"/>
                <a:cs typeface="Times New Roman"/>
                <a:sym typeface="Times New Roman"/>
              </a:rPr>
              <a:t>Lithium-ion Battery.</a:t>
            </a:r>
            <a:endParaRPr i="1" sz="21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ctrTitle"/>
          </p:nvPr>
        </p:nvSpPr>
        <p:spPr>
          <a:xfrm>
            <a:off x="1175150" y="237375"/>
            <a:ext cx="7307700" cy="766500"/>
          </a:xfrm>
          <a:prstGeom prst="rect">
            <a:avLst/>
          </a:prstGeom>
        </p:spPr>
        <p:txBody>
          <a:bodyPr anchorCtr="0" anchor="ctr" bIns="34275" lIns="68575" spcFirstLastPara="1" rIns="68575" wrap="square" tIns="34275">
            <a:normAutofit/>
          </a:bodyPr>
          <a:lstStyle/>
          <a:p>
            <a:pPr indent="0" lvl="0" marL="457200" rtl="0" algn="ctr">
              <a:spcBef>
                <a:spcPts val="0"/>
              </a:spcBef>
              <a:spcAft>
                <a:spcPts val="0"/>
              </a:spcAft>
              <a:buNone/>
            </a:pPr>
            <a:r>
              <a:rPr b="1" i="1" lang="en">
                <a:solidFill>
                  <a:schemeClr val="dk1"/>
                </a:solidFill>
                <a:latin typeface="Times New Roman"/>
                <a:ea typeface="Times New Roman"/>
                <a:cs typeface="Times New Roman"/>
                <a:sym typeface="Times New Roman"/>
              </a:rPr>
              <a:t>ESP32 Microcontroller Board</a:t>
            </a:r>
            <a:endParaRPr b="1" i="1">
              <a:solidFill>
                <a:schemeClr val="dk1"/>
              </a:solidFill>
              <a:latin typeface="Times New Roman"/>
              <a:ea typeface="Times New Roman"/>
              <a:cs typeface="Times New Roman"/>
              <a:sym typeface="Times New Roman"/>
            </a:endParaRPr>
          </a:p>
        </p:txBody>
      </p:sp>
      <p:pic>
        <p:nvPicPr>
          <p:cNvPr id="107" name="Google Shape;107;p17"/>
          <p:cNvPicPr preferRelativeResize="0"/>
          <p:nvPr/>
        </p:nvPicPr>
        <p:blipFill rotWithShape="1">
          <a:blip r:embed="rId3">
            <a:alphaModFix/>
          </a:blip>
          <a:srcRect b="0" l="0" r="0" t="0"/>
          <a:stretch/>
        </p:blipFill>
        <p:spPr>
          <a:xfrm>
            <a:off x="1280425" y="1038800"/>
            <a:ext cx="7003502" cy="380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1" type="subTitle"/>
          </p:nvPr>
        </p:nvSpPr>
        <p:spPr>
          <a:xfrm>
            <a:off x="1175150" y="1062175"/>
            <a:ext cx="7649400" cy="4030500"/>
          </a:xfrm>
          <a:prstGeom prst="rect">
            <a:avLst/>
          </a:prstGeom>
        </p:spPr>
        <p:txBody>
          <a:bodyPr anchorCtr="0" anchor="t" bIns="34275" lIns="68575" spcFirstLastPara="1" rIns="68575" wrap="square" tIns="34275">
            <a:normAutofit/>
          </a:bodyPr>
          <a:lstStyle/>
          <a:p>
            <a:pPr indent="0" lvl="0" marL="0" rtl="0" algn="just">
              <a:lnSpc>
                <a:spcPct val="140000"/>
              </a:lnSpc>
              <a:spcBef>
                <a:spcPts val="400"/>
              </a:spcBef>
              <a:spcAft>
                <a:spcPts val="0"/>
              </a:spcAft>
              <a:buNone/>
            </a:pPr>
            <a:r>
              <a:rPr i="1" lang="en" sz="1700">
                <a:solidFill>
                  <a:schemeClr val="dk1"/>
                </a:solidFill>
                <a:latin typeface="Times New Roman"/>
                <a:ea typeface="Times New Roman"/>
                <a:cs typeface="Times New Roman"/>
                <a:sym typeface="Times New Roman"/>
              </a:rPr>
              <a:t>The ESP32 is an updated version of the ESP8266. It offers both Bluetooth, GSM and WiFi modules in-built in it. It is faster and is available in a dual-core design. It is also capable of operating in an ultra-low-power mode, ideal for battery-powered applications.</a:t>
            </a:r>
            <a:endParaRPr i="1" sz="1700">
              <a:solidFill>
                <a:schemeClr val="dk1"/>
              </a:solidFill>
              <a:latin typeface="Times New Roman"/>
              <a:ea typeface="Times New Roman"/>
              <a:cs typeface="Times New Roman"/>
              <a:sym typeface="Times New Roman"/>
            </a:endParaRPr>
          </a:p>
          <a:p>
            <a:pPr indent="0" lvl="0" marL="0" rtl="0" algn="just">
              <a:lnSpc>
                <a:spcPct val="140000"/>
              </a:lnSpc>
              <a:spcBef>
                <a:spcPts val="1000"/>
              </a:spcBef>
              <a:spcAft>
                <a:spcPts val="1000"/>
              </a:spcAft>
              <a:buNone/>
            </a:pPr>
            <a:r>
              <a:rPr i="1" lang="en" sz="1700">
                <a:solidFill>
                  <a:schemeClr val="dk1"/>
                </a:solidFill>
                <a:latin typeface="Times New Roman"/>
                <a:ea typeface="Times New Roman"/>
                <a:cs typeface="Times New Roman"/>
                <a:sym typeface="Times New Roman"/>
              </a:rPr>
              <a:t>The ESP32 is powered from a micro-USB connector. Plug a USB cable with micro-B plug into the micro-USB socket on the board and the other end into a PC USB port to power up the board. A regulator on the board supplies the ESP-WROOM-32 module with 3.3V derived from the USB 5V. </a:t>
            </a:r>
            <a:endParaRPr i="1" sz="1700">
              <a:solidFill>
                <a:schemeClr val="dk1"/>
              </a:solidFill>
              <a:latin typeface="Times New Roman"/>
              <a:ea typeface="Times New Roman"/>
              <a:cs typeface="Times New Roman"/>
              <a:sym typeface="Times New Roman"/>
            </a:endParaRPr>
          </a:p>
        </p:txBody>
      </p:sp>
      <p:sp>
        <p:nvSpPr>
          <p:cNvPr id="113" name="Google Shape;113;p18"/>
          <p:cNvSpPr txBox="1"/>
          <p:nvPr>
            <p:ph type="ctrTitle"/>
          </p:nvPr>
        </p:nvSpPr>
        <p:spPr>
          <a:xfrm>
            <a:off x="1276625" y="215175"/>
            <a:ext cx="7307700" cy="766500"/>
          </a:xfrm>
          <a:prstGeom prst="rect">
            <a:avLst/>
          </a:prstGeom>
        </p:spPr>
        <p:txBody>
          <a:bodyPr anchorCtr="0" anchor="ctr" bIns="34275" lIns="68575" spcFirstLastPara="1" rIns="68575" wrap="square" tIns="34275">
            <a:normAutofit/>
          </a:bodyPr>
          <a:lstStyle/>
          <a:p>
            <a:pPr indent="0" lvl="0" marL="457200" rtl="0" algn="ctr">
              <a:spcBef>
                <a:spcPts val="0"/>
              </a:spcBef>
              <a:spcAft>
                <a:spcPts val="0"/>
              </a:spcAft>
              <a:buNone/>
            </a:pPr>
            <a:r>
              <a:rPr b="1" i="1" lang="en">
                <a:solidFill>
                  <a:schemeClr val="dk1"/>
                </a:solidFill>
                <a:latin typeface="Times New Roman"/>
                <a:ea typeface="Times New Roman"/>
                <a:cs typeface="Times New Roman"/>
                <a:sym typeface="Times New Roman"/>
              </a:rPr>
              <a:t>ESP32 Microcontroller Board</a:t>
            </a:r>
            <a:endParaRPr b="1" i="1">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022 Unit 5-Master (1)">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